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y="5143500" cx="9144000"/>
  <p:notesSz cx="6858000" cy="9144000"/>
  <p:embeddedFontLst>
    <p:embeddedFont>
      <p:font typeface="Arial Black"/>
      <p:regular r:id="rId88"/>
    </p:embeddedFont>
    <p:embeddedFont>
      <p:font typeface="Rambla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3C027E4-9C4C-4C4D-9DAF-ED56C62DDE10}">
  <a:tblStyle styleId="{E3C027E4-9C4C-4C4D-9DAF-ED56C62DDE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0E191F6-2B92-4158-9699-AC6C9FA67A1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font" Target="fonts/ArialBlack-regular.fntdata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Rambla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Rambla-italic.fntdata"/><Relationship Id="rId90" Type="http://schemas.openxmlformats.org/officeDocument/2006/relationships/font" Target="fonts/Rambla-bold.fntdata"/><Relationship Id="rId92" Type="http://schemas.openxmlformats.org/officeDocument/2006/relationships/font" Target="fonts/Rambla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Shape 738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Shape 789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Shape 918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6" name="Shape 976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9" name="Shape 999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5" name="Shape 1005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7" name="Shape 1017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3" name="Shape 1023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Shape 10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Shape 10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Shape 10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Shape 10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Shape 1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1" name="Shape 1081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Shape 1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Shape 1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Shape 1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1" name="Shape 1191"/>
          <p:cNvSpPr/>
          <p:nvPr>
            <p:ph idx="2" type="sldImg"/>
          </p:nvPr>
        </p:nvSpPr>
        <p:spPr>
          <a:xfrm>
            <a:off x="93845" y="686422"/>
            <a:ext cx="6670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Shape 1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Shape 1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Shape 1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タイトルのみ中央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タイトル付きのコンテンツ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タイトル付きの図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タイトルと縦書きテキスト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縦書きタイトルと縦書きテキスト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1pPr>
            <a:lvl2pPr lvl="1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2pPr>
            <a:lvl3pPr lvl="2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3pPr>
            <a:lvl4pPr lvl="3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4pPr>
            <a:lvl5pPr lvl="4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5pPr>
            <a:lvl6pPr lvl="5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6pPr>
            <a:lvl7pPr lvl="6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7pPr>
            <a:lvl8pPr lvl="7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8pPr>
            <a:lvl9pPr lvl="8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タイトル スライド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685800" y="82287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683568" y="2139702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1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タイトルのみ中央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タイトルとコンテンツ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2 つのコンテンツ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白紙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白紙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タイトルのみ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2" name="Shape 1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セクション見出し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較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emo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b="1" i="1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タイトル付きのコンテンツ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タイトル付きの図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4" name="Shape 16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タイトルと縦書きテキスト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縦書きタイトルと縦書きテキスト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タイトルのみ中央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0" name="Shape 19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白紙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タイトルとコンテンツ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HiraKakuProN-W3"/>
              <a:buNone/>
              <a:defRPr b="1" i="0" sz="44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Char char="•"/>
              <a:defRPr b="1" i="0" sz="3200" u="none" cap="none" strike="noStrike">
                <a:solidFill>
                  <a:schemeClr val="dk1"/>
                </a:solidFill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Char char="–"/>
              <a:defRPr b="1" i="0" sz="2800" u="none" cap="none" strike="noStrike">
                <a:solidFill>
                  <a:schemeClr val="dk1"/>
                </a:solidFill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Char char="•"/>
              <a:defRPr b="1" i="0" sz="2400" u="none" cap="none" strike="noStrike">
                <a:solidFill>
                  <a:schemeClr val="dk1"/>
                </a:solidFill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–"/>
              <a:defRPr b="1" i="0" sz="2000" u="none" cap="none" strike="noStrike">
                <a:solidFill>
                  <a:schemeClr val="dk1"/>
                </a:solidFill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»"/>
              <a:defRPr b="1" i="0" sz="2000" u="none" cap="none" strike="noStrike">
                <a:solidFill>
                  <a:schemeClr val="dk1"/>
                </a:solidFill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タイトルとコンテンツ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HiraKakuProN-W3"/>
              <a:buNone/>
              <a:defRPr b="1" i="0" sz="44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Char char="•"/>
              <a:defRPr b="1" i="0" sz="3200" u="none" cap="none" strike="noStrike">
                <a:solidFill>
                  <a:schemeClr val="dk1"/>
                </a:solidFill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Char char="–"/>
              <a:defRPr b="1" i="0" sz="2800" u="none" cap="none" strike="noStrike">
                <a:solidFill>
                  <a:schemeClr val="dk1"/>
                </a:solidFill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Char char="•"/>
              <a:defRPr b="1" i="0" sz="2400" u="none" cap="none" strike="noStrike">
                <a:solidFill>
                  <a:schemeClr val="dk1"/>
                </a:solidFill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–"/>
              <a:defRPr b="1" i="0" sz="2000" u="none" cap="none" strike="noStrike">
                <a:solidFill>
                  <a:schemeClr val="dk1"/>
                </a:solidFill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»"/>
              <a:defRPr b="1" i="0" sz="2000" u="none" cap="none" strike="noStrike">
                <a:solidFill>
                  <a:schemeClr val="dk1"/>
                </a:solidFill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タイトル スライド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ctrTitle"/>
          </p:nvPr>
        </p:nvSpPr>
        <p:spPr>
          <a:xfrm>
            <a:off x="685800" y="181347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None/>
              <a:defRPr b="1" i="0" sz="4400" u="none" cap="none" strike="noStrike">
                <a:solidFill>
                  <a:schemeClr val="dk1"/>
                </a:solidFill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5" name="Shape 205"/>
          <p:cNvSpPr txBox="1"/>
          <p:nvPr>
            <p:ph idx="1" type="subTitle"/>
          </p:nvPr>
        </p:nvSpPr>
        <p:spPr>
          <a:xfrm>
            <a:off x="683568" y="3206502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1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セクション見出し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2 つのコンテンツ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較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タイトルのみ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HiraKakuPro-W3"/>
              <a:buNone/>
              <a:defRPr b="1" i="0" sz="4400" u="none" cap="none" strike="noStrike">
                <a:solidFill>
                  <a:schemeClr val="dk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indent="0" lvl="1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indent="0" lvl="2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indent="0" lvl="3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indent="0" lvl="4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indent="0" lvl="5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indent="0" lvl="6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indent="0" lvl="7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indent="0" lvl="8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emo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b="1" i="1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8" name="Shape 2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タイトル付きのコンテンツ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Shape 24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タイトル付きの図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0" name="Shape 25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Shape 2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タイトルと縦書きテキスト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Shape 25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タイトル スライド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ctrTitle"/>
          </p:nvPr>
        </p:nvSpPr>
        <p:spPr>
          <a:xfrm>
            <a:off x="685800" y="181347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None/>
              <a:defRPr b="1" i="0" sz="4400" u="none" cap="none" strike="noStrike">
                <a:solidFill>
                  <a:schemeClr val="dk1"/>
                </a:solidFill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683568" y="3206502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1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縦書きタイトルと縦書きテキスト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1pPr>
            <a:lvl2pPr lvl="1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2pPr>
            <a:lvl3pPr lvl="2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3pPr>
            <a:lvl4pPr lvl="3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4pPr>
            <a:lvl5pPr lvl="4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5pPr>
            <a:lvl6pPr lvl="5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6pPr>
            <a:lvl7pPr lvl="6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7pPr>
            <a:lvl8pPr lvl="7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8pPr>
            <a:lvl9pPr lvl="8" rtl="0">
              <a:spcBef>
                <a:spcPts val="0"/>
              </a:spcBef>
              <a:buFont typeface="HiraKakuProN-W3"/>
              <a:defRPr>
                <a:latin typeface="HiraKakuProN-W3"/>
                <a:ea typeface="HiraKakuProN-W3"/>
                <a:cs typeface="HiraKakuProN-W3"/>
                <a:sym typeface="HiraKakuProN-W3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セクション見出し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2 つのコンテンツ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Char char="–"/>
              <a:defRPr i="0" sz="2400" u="none" cap="none" strike="noStrike">
                <a:solidFill>
                  <a:schemeClr val="dk1"/>
                </a:solidFill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Char char="–"/>
              <a:defRPr i="0" sz="2400" u="none" cap="none" strike="noStrike">
                <a:solidFill>
                  <a:schemeClr val="dk1"/>
                </a:solidFill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–"/>
              <a:defRPr i="0" sz="1800" u="none" cap="none" strike="noStrike">
                <a:solidFill>
                  <a:schemeClr val="dk1"/>
                </a:solidFill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»"/>
              <a:defRPr i="0" sz="1800" u="none" cap="none" strike="noStrike">
                <a:solidFill>
                  <a:schemeClr val="dk1"/>
                </a:solidFill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較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タイトルのみ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HiraKakuPro-W3"/>
              <a:buNone/>
              <a:defRPr b="1" i="0" sz="4400" u="none" cap="none" strike="noStrike">
                <a:solidFill>
                  <a:schemeClr val="dk1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indent="0" lvl="1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indent="0" lvl="2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indent="0" lvl="3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indent="0" lvl="4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indent="0" lvl="5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indent="0" lvl="6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indent="0" lvl="7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indent="0" lvl="8" rtl="0">
              <a:spcBef>
                <a:spcPts val="0"/>
              </a:spcBef>
              <a:buFont typeface="HiraKakuPro-W3"/>
              <a:buNone/>
              <a:defRPr b="1" sz="18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em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 b="1" i="1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KAMPFER\hg\ppt_back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HiraKakuProN-W3"/>
              <a:buNone/>
              <a:defRPr b="1" i="0" sz="44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1pPr>
            <a:lvl2pPr indent="0" lvl="1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2pPr>
            <a:lvl3pPr indent="0" lvl="2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3pPr>
            <a:lvl4pPr indent="0" lvl="3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4pPr>
            <a:lvl5pPr indent="0" lvl="4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5pPr>
            <a:lvl6pPr indent="0" lvl="5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6pPr>
            <a:lvl7pPr indent="0" lvl="6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7pPr>
            <a:lvl8pPr indent="0" lvl="7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8pPr>
            <a:lvl9pPr indent="0" lvl="8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32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HiraKakuProN-W3"/>
              <a:buChar char="–"/>
              <a:defRPr b="1" i="0" sz="28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4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–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»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KAMPFER\hg\ppt_back.png" id="96" name="Shape 9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KAMPFER\hg\ppt_back.png" id="182" name="Shape 18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HiraKakuProN-W3"/>
              <a:buNone/>
              <a:defRPr b="1" i="0" sz="44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1pPr>
            <a:lvl2pPr indent="0" lvl="1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2pPr>
            <a:lvl3pPr indent="0" lvl="2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3pPr>
            <a:lvl4pPr indent="0" lvl="3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4pPr>
            <a:lvl5pPr indent="0" lvl="4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5pPr>
            <a:lvl6pPr indent="0" lvl="5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6pPr>
            <a:lvl7pPr indent="0" lvl="6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7pPr>
            <a:lvl8pPr indent="0" lvl="7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8pPr>
            <a:lvl9pPr indent="0" lvl="8" rtl="0">
              <a:spcBef>
                <a:spcPts val="0"/>
              </a:spcBef>
              <a:buFont typeface="HiraKakuProN-W3"/>
              <a:buNone/>
              <a:defRPr b="1" sz="1800">
                <a:latin typeface="HiraKakuProN-W3"/>
                <a:ea typeface="HiraKakuProN-W3"/>
                <a:cs typeface="HiraKakuProN-W3"/>
                <a:sym typeface="HiraKakuProN-W3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32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HiraKakuProN-W3"/>
              <a:buChar char="–"/>
              <a:defRPr b="1" i="0" sz="28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4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–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»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HiraKakuProN-W3"/>
              <a:buChar char="•"/>
              <a:defRPr b="1" i="0" sz="2000" u="none" cap="none" strike="noStrike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9.png"/><Relationship Id="rId22" Type="http://schemas.openxmlformats.org/officeDocument/2006/relationships/image" Target="../media/image51.png"/><Relationship Id="rId21" Type="http://schemas.openxmlformats.org/officeDocument/2006/relationships/image" Target="../media/image53.png"/><Relationship Id="rId24" Type="http://schemas.openxmlformats.org/officeDocument/2006/relationships/image" Target="../media/image54.png"/><Relationship Id="rId23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Relationship Id="rId26" Type="http://schemas.openxmlformats.org/officeDocument/2006/relationships/image" Target="../media/image55.png"/><Relationship Id="rId25" Type="http://schemas.openxmlformats.org/officeDocument/2006/relationships/image" Target="../media/image57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Relationship Id="rId11" Type="http://schemas.openxmlformats.org/officeDocument/2006/relationships/image" Target="../media/image39.png"/><Relationship Id="rId10" Type="http://schemas.openxmlformats.org/officeDocument/2006/relationships/image" Target="../media/image40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7.png"/><Relationship Id="rId17" Type="http://schemas.openxmlformats.org/officeDocument/2006/relationships/image" Target="../media/image45.png"/><Relationship Id="rId16" Type="http://schemas.openxmlformats.org/officeDocument/2006/relationships/image" Target="../media/image46.png"/><Relationship Id="rId19" Type="http://schemas.openxmlformats.org/officeDocument/2006/relationships/image" Target="../media/image50.png"/><Relationship Id="rId18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Relationship Id="rId9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Relationship Id="rId8" Type="http://schemas.openxmlformats.org/officeDocument/2006/relationships/image" Target="../media/image62.png"/><Relationship Id="rId10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5" Type="http://schemas.openxmlformats.org/officeDocument/2006/relationships/image" Target="../media/image65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0.png"/><Relationship Id="rId10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10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91.png"/><Relationship Id="rId7" Type="http://schemas.openxmlformats.org/officeDocument/2006/relationships/image" Target="../media/image88.png"/><Relationship Id="rId8" Type="http://schemas.openxmlformats.org/officeDocument/2006/relationships/image" Target="../media/image87.png"/><Relationship Id="rId10" Type="http://schemas.openxmlformats.org/officeDocument/2006/relationships/image" Target="../media/image9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97.jpg"/><Relationship Id="rId7" Type="http://schemas.openxmlformats.org/officeDocument/2006/relationships/image" Target="../media/image9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6.png"/><Relationship Id="rId4" Type="http://schemas.openxmlformats.org/officeDocument/2006/relationships/image" Target="../media/image10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4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4.png"/><Relationship Id="rId4" Type="http://schemas.openxmlformats.org/officeDocument/2006/relationships/image" Target="../media/image122.png"/><Relationship Id="rId5" Type="http://schemas.openxmlformats.org/officeDocument/2006/relationships/image" Target="../media/image12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3.png"/><Relationship Id="rId4" Type="http://schemas.openxmlformats.org/officeDocument/2006/relationships/image" Target="../media/image127.png"/><Relationship Id="rId5" Type="http://schemas.openxmlformats.org/officeDocument/2006/relationships/image" Target="../media/image124.png"/><Relationship Id="rId6" Type="http://schemas.openxmlformats.org/officeDocument/2006/relationships/image" Target="../media/image129.png"/><Relationship Id="rId7" Type="http://schemas.openxmlformats.org/officeDocument/2006/relationships/image" Target="../media/image13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5.jpg"/><Relationship Id="rId4" Type="http://schemas.openxmlformats.org/officeDocument/2006/relationships/image" Target="../media/image128.png"/><Relationship Id="rId5" Type="http://schemas.openxmlformats.org/officeDocument/2006/relationships/image" Target="../media/image12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5.png"/><Relationship Id="rId4" Type="http://schemas.openxmlformats.org/officeDocument/2006/relationships/image" Target="../media/image134.png"/><Relationship Id="rId5" Type="http://schemas.openxmlformats.org/officeDocument/2006/relationships/image" Target="../media/image130.png"/><Relationship Id="rId6" Type="http://schemas.openxmlformats.org/officeDocument/2006/relationships/image" Target="../media/image137.png"/><Relationship Id="rId7" Type="http://schemas.openxmlformats.org/officeDocument/2006/relationships/image" Target="../media/image13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ctrTitle"/>
          </p:nvPr>
        </p:nvSpPr>
        <p:spPr>
          <a:xfrm>
            <a:off x="685800" y="1280071"/>
            <a:ext cx="7772400" cy="1102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 sz="3600"/>
              <a:t>先端人工知能論II</a:t>
            </a:r>
          </a:p>
          <a:p>
            <a:pPr lvl="0">
              <a:spcBef>
                <a:spcPts val="0"/>
              </a:spcBef>
              <a:buNone/>
            </a:pPr>
            <a:r>
              <a:rPr lang="ja" sz="3600"/>
              <a:t>Deep Learning応用講座</a:t>
            </a:r>
          </a:p>
        </p:txBody>
      </p:sp>
      <p:sp>
        <p:nvSpPr>
          <p:cNvPr id="276" name="Shape 276"/>
          <p:cNvSpPr txBox="1"/>
          <p:nvPr>
            <p:ph idx="1" type="subTitle"/>
          </p:nvPr>
        </p:nvSpPr>
        <p:spPr>
          <a:xfrm>
            <a:off x="683568" y="2596902"/>
            <a:ext cx="6400800" cy="131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0" lang="ja" sz="2400"/>
              <a:t>東京大学 松尾研究室</a:t>
            </a:r>
          </a:p>
          <a:p>
            <a:pPr lvl="0">
              <a:spcBef>
                <a:spcPts val="0"/>
              </a:spcBef>
              <a:buNone/>
            </a:pPr>
            <a:r>
              <a:rPr i="0" lang="ja" sz="2400"/>
              <a:t>中山浩太郎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450" y="4478975"/>
            <a:ext cx="6914231" cy="6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4">
            <a:alphaModFix/>
          </a:blip>
          <a:srcRect b="0" l="0" r="0" t="26237"/>
          <a:stretch/>
        </p:blipFill>
        <p:spPr>
          <a:xfrm>
            <a:off x="0" y="4478973"/>
            <a:ext cx="3356049" cy="6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Agenda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ja" sz="4800">
                <a:solidFill>
                  <a:srgbClr val="000000"/>
                </a:solidFill>
              </a:rPr>
              <a:t>Deep Learning講座</a:t>
            </a:r>
          </a:p>
          <a:p>
            <a:pPr indent="-533400" lvl="0" marL="4572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ja" sz="4800">
                <a:solidFill>
                  <a:srgbClr val="FF0000"/>
                </a:solidFill>
              </a:rPr>
              <a:t>春学期の振り返り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秋学期説明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まとめ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春学期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ダイジェスト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Chap1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ディープラーニング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人工知能をめぐる動向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04800" y="926300"/>
            <a:ext cx="79905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30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第１次AIブーム（1956〜1960年代）：探索・推論の時代</a:t>
            </a:r>
          </a:p>
          <a:p>
            <a:pPr indent="-273050" lvl="1" marL="742950" marR="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ダートマスワークショップ（1956）</a:t>
            </a:r>
          </a:p>
          <a:p>
            <a:pPr indent="-228600" lvl="2" marL="1143000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人工知能（Artificial Intelligence）という言葉が決まる</a:t>
            </a:r>
          </a:p>
          <a:p>
            <a:pPr indent="-228600" lvl="2" marL="1143000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世界最初のコンピュータENIAC (1946)のわずか10年後</a:t>
            </a:r>
          </a:p>
          <a:p>
            <a:pPr indent="-273050" lvl="1" marL="742950" marR="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数学の定理証明、チェスを指す人工知能等</a:t>
            </a:r>
          </a:p>
          <a:p>
            <a:pPr indent="-3302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...冬の時代</a:t>
            </a: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14285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第２次AIブーム（1980年代）：知識の時代</a:t>
            </a:r>
          </a:p>
          <a:p>
            <a:pPr indent="-2730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エキスパートシステム</a:t>
            </a:r>
          </a:p>
          <a:p>
            <a:pPr indent="-2730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医療診断、有機化合物の特定、…</a:t>
            </a:r>
          </a:p>
          <a:p>
            <a:pPr indent="-2730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第５世代コンピュータプロジェクト：通産省が570億円</a:t>
            </a:r>
          </a:p>
          <a:p>
            <a:pPr indent="-3302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...冬の時代</a:t>
            </a: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14285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第３次AIブーム（2013年〜）：機械学習・ディープラーニングの時代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ウェブとビッグデータの発展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計算機の能力の向上</a:t>
            </a:r>
          </a:p>
          <a:p>
            <a:pPr indent="-342900" lvl="0" marL="342900" marR="0" rtl="0" algn="l">
              <a:spcBef>
                <a:spcPts val="320"/>
              </a:spcBef>
              <a:buClr>
                <a:schemeClr val="dk1"/>
              </a:buClr>
              <a:buSzPct val="114285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82" name="Shape 382"/>
          <p:cNvSpPr txBox="1"/>
          <p:nvPr/>
        </p:nvSpPr>
        <p:spPr>
          <a:xfrm>
            <a:off x="222750" y="4435438"/>
            <a:ext cx="8164200" cy="661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0" rIns="72000" wrap="square" tIns="45700">
            <a:noAutofit/>
          </a:bodyPr>
          <a:lstStyle/>
          <a:p>
            <a:pPr indent="-88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j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多くのイノベーションは、初期の10年〜20年に生まれている。</a:t>
            </a:r>
          </a:p>
          <a:p>
            <a:pPr indent="-88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j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過去の技術の蓄積があり、ビッグデータに対して活用できる。</a:t>
            </a:r>
            <a:br>
              <a:rPr b="0" i="0" lang="j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j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例えば、推論、制約充足、対話システム、検索・情報推薦、画像・音声認識、ユーザモデリング</a:t>
            </a:r>
            <a:r>
              <a:rPr lang="j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</p:txBody>
      </p:sp>
      <p:sp>
        <p:nvSpPr>
          <p:cNvPr id="383" name="Shape 383"/>
          <p:cNvSpPr/>
          <p:nvPr/>
        </p:nvSpPr>
        <p:spPr>
          <a:xfrm>
            <a:off x="6399098" y="1411459"/>
            <a:ext cx="2582100" cy="3351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考えるのが早い人工知能</a:t>
            </a:r>
          </a:p>
        </p:txBody>
      </p:sp>
      <p:sp>
        <p:nvSpPr>
          <p:cNvPr id="384" name="Shape 384"/>
          <p:cNvSpPr/>
          <p:nvPr/>
        </p:nvSpPr>
        <p:spPr>
          <a:xfrm>
            <a:off x="6399097" y="2720067"/>
            <a:ext cx="2582100" cy="3153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ものしりな人工知能</a:t>
            </a:r>
          </a:p>
        </p:txBody>
      </p:sp>
      <p:sp>
        <p:nvSpPr>
          <p:cNvPr id="385" name="Shape 385"/>
          <p:cNvSpPr/>
          <p:nvPr/>
        </p:nvSpPr>
        <p:spPr>
          <a:xfrm>
            <a:off x="6399097" y="3940398"/>
            <a:ext cx="2582100" cy="3111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データから学習する人工知能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7343800" y="4731990"/>
            <a:ext cx="18003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ja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松尾先生資料より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ディープラーニングとは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122525" y="944950"/>
            <a:ext cx="51159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50202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人工知能における50年来のブレークスルー</a:t>
            </a:r>
          </a:p>
          <a:p>
            <a:pPr indent="-302894" lvl="1" marL="742950" marR="0" rtl="0" algn="l">
              <a:lnSpc>
                <a:spcPct val="100000"/>
              </a:lnSpc>
              <a:spcBef>
                <a:spcPts val="1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特徴量の抽出ができるようになり始めている</a:t>
            </a:r>
          </a:p>
          <a:p>
            <a:pPr indent="-350202" lvl="0" marL="342900" marR="0" rtl="0" algn="l">
              <a:lnSpc>
                <a:spcPct val="10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多層の（深い）ニューラルネットワーク</a:t>
            </a:r>
          </a:p>
          <a:p>
            <a:pPr indent="-302894" lvl="1" marL="742950" marR="0" rtl="0" algn="l">
              <a:lnSpc>
                <a:spcPct val="100000"/>
              </a:lnSpc>
              <a:spcBef>
                <a:spcPts val="1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2006年ごろのHinton（トロント大）らの研究が契機</a:t>
            </a:r>
          </a:p>
          <a:p>
            <a:pPr indent="-302894" lvl="1" marL="742950" marR="0" rtl="0" algn="l">
              <a:lnSpc>
                <a:spcPct val="100000"/>
              </a:lnSpc>
              <a:spcBef>
                <a:spcPts val="1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2012年の画像認識のコンペティションで躍進</a:t>
            </a:r>
          </a:p>
          <a:p>
            <a:pPr indent="-350202" lvl="0" marL="342900" marR="0" rtl="0" algn="l">
              <a:lnSpc>
                <a:spcPct val="10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「特徴量の抽出」自体を計算機が行う技術。</a:t>
            </a:r>
          </a:p>
          <a:p>
            <a:pPr indent="-302894" lvl="1" marL="742950" marR="0" rtl="0" algn="l">
              <a:lnSpc>
                <a:spcPct val="100000"/>
              </a:lnSpc>
              <a:spcBef>
                <a:spcPts val="1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オートエンコーダと呼ばれる仕組みを用いる。主成分分析を、非線形・多層にしたもの。</a:t>
            </a:r>
          </a:p>
          <a:p>
            <a:pPr indent="-302894" lvl="1" marL="742950" marR="0" rtl="0" algn="l">
              <a:lnSpc>
                <a:spcPct val="100000"/>
              </a:lnSpc>
              <a:spcBef>
                <a:spcPts val="1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画像認識の場合はConvolutional Neural Network（畳み込みニューラルネットワーク）という仕組みが一般的。</a:t>
            </a:r>
          </a:p>
          <a:p>
            <a:pPr indent="-302894" lvl="1" marL="742950" marR="0" rtl="0" algn="l">
              <a:lnSpc>
                <a:spcPct val="100000"/>
              </a:lnSpc>
              <a:spcBef>
                <a:spcPts val="1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実際に精度があがったのは、ReLUという関数の利用、重みの共有、ドロップアウトなどさまざまな要因が。</a:t>
            </a:r>
          </a:p>
          <a:p>
            <a:pPr indent="-302894" lvl="1" marL="742950" marR="0" rtl="0" algn="l">
              <a:lnSpc>
                <a:spcPct val="100000"/>
              </a:lnSpc>
              <a:spcBef>
                <a:spcPts val="1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計算量が非常に大きく、GPUを数個から数十個用いて大規模な計算を行う。</a:t>
            </a:r>
          </a:p>
          <a:p>
            <a:pPr indent="-350202" lvl="0" marL="342900" marR="0" rtl="0" algn="l">
              <a:lnSpc>
                <a:spcPct val="10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2013年から各国で投資合戦が激化</a:t>
            </a:r>
          </a:p>
          <a:p>
            <a:pPr indent="-302894" lvl="1" marL="742950" marR="0" rtl="0" algn="l">
              <a:lnSpc>
                <a:spcPct val="100000"/>
              </a:lnSpc>
              <a:spcBef>
                <a:spcPts val="1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米国Google, Facebook、中国Baiduなどが、それぞれ数百億〜1000億円の投資</a:t>
            </a:r>
          </a:p>
          <a:p>
            <a:pPr indent="-302894" lvl="1" marL="742950" marR="0" rtl="0" algn="l">
              <a:lnSpc>
                <a:spcPct val="100000"/>
              </a:lnSpc>
              <a:spcBef>
                <a:spcPts val="1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米国や欧州の政府投資も年間300-400億円規模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17"/>
              </a:spcBef>
              <a:buClr>
                <a:schemeClr val="dk1"/>
              </a:buClr>
              <a:buSzPct val="90416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スクリーンショット 2013-07-02 15.06.44.png" id="394" name="Shape 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525" y="1682950"/>
            <a:ext cx="3348900" cy="28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5702473" y="4568350"/>
            <a:ext cx="25164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日経ビジネス2013年4月15日号</a:t>
            </a:r>
          </a:p>
        </p:txBody>
      </p:sp>
      <p:pic>
        <p:nvPicPr>
          <p:cNvPr descr="スクリーンショット 2013-07-02 15.11.29.png" id="396" name="Shape 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8525" y="1077625"/>
            <a:ext cx="3348900" cy="6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457200" y="4649117"/>
            <a:ext cx="4343100" cy="40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知能の仕組みを根本から解き明かす可能性がある。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7010500" y="4732000"/>
            <a:ext cx="21336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松尾先生資料より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33425" y="22275"/>
            <a:ext cx="911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80" y="0"/>
            <a:ext cx="69236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7343800" y="4731990"/>
            <a:ext cx="18003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ja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松尾先生資料より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75" y="0"/>
            <a:ext cx="75167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b="-3146" l="-21703" r="-7713" t="-314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Chap2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Machine Learning 1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7895"/>
            <a:ext cx="9143999" cy="291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12181"/>
            <a:ext cx="9144000" cy="329506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7343800" y="4731990"/>
            <a:ext cx="18003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ja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巣籠講師</a:t>
            </a:r>
            <a:r>
              <a:rPr b="0" i="0" lang="ja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大事なアナウンス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ja"/>
              <a:t>受講申請（金曜日正午）</a:t>
            </a:r>
          </a:p>
          <a:p>
            <a:pPr lvl="0">
              <a:spcBef>
                <a:spcPts val="0"/>
              </a:spcBef>
              <a:buNone/>
            </a:pPr>
            <a:r>
              <a:rPr lang="ja"/>
              <a:t>DL基礎 / 先端I修了者</a:t>
            </a:r>
          </a:p>
          <a:p>
            <a:pPr lvl="0">
              <a:spcBef>
                <a:spcPts val="0"/>
              </a:spcBef>
              <a:buNone/>
            </a:pPr>
            <a:r>
              <a:rPr lang="ja"/>
              <a:t>秋学期の説明をしっかり聞く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52044" cy="41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200" y="1016475"/>
            <a:ext cx="4719800" cy="41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7343800" y="4731990"/>
            <a:ext cx="18003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ja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巣籠講師</a:t>
            </a:r>
            <a:r>
              <a:rPr b="0" i="0" lang="ja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Chap3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Machine Learning 2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分類問題のパイプライン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28650" y="3828495"/>
            <a:ext cx="78867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分類問題の過程を特徴抽出と識別の2段階に大きく分けて考える．</a:t>
            </a:r>
          </a:p>
        </p:txBody>
      </p:sp>
      <p:pic>
        <p:nvPicPr>
          <p:cNvPr descr="108005" id="446" name="Shape 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065" y="2393579"/>
            <a:ext cx="1710600" cy="8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 txBox="1"/>
          <p:nvPr/>
        </p:nvSpPr>
        <p:spPr>
          <a:xfrm>
            <a:off x="509647" y="3258616"/>
            <a:ext cx="1431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image</a:t>
            </a:r>
          </a:p>
        </p:txBody>
      </p:sp>
      <p:sp>
        <p:nvSpPr>
          <p:cNvPr id="448" name="Shape 448"/>
          <p:cNvSpPr/>
          <p:nvPr/>
        </p:nvSpPr>
        <p:spPr>
          <a:xfrm>
            <a:off x="2630093" y="1496966"/>
            <a:ext cx="1623000" cy="743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特徴抽出</a:t>
            </a:r>
          </a:p>
        </p:txBody>
      </p:sp>
      <p:sp>
        <p:nvSpPr>
          <p:cNvPr id="449" name="Shape 449"/>
          <p:cNvSpPr/>
          <p:nvPr/>
        </p:nvSpPr>
        <p:spPr>
          <a:xfrm>
            <a:off x="4883519" y="1496965"/>
            <a:ext cx="1567800" cy="743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識別</a:t>
            </a:r>
          </a:p>
        </p:txBody>
      </p:sp>
      <p:sp>
        <p:nvSpPr>
          <p:cNvPr id="450" name="Shape 450"/>
          <p:cNvSpPr/>
          <p:nvPr/>
        </p:nvSpPr>
        <p:spPr>
          <a:xfrm>
            <a:off x="7081819" y="1496965"/>
            <a:ext cx="1759800" cy="7437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カテゴリ</a:t>
            </a:r>
          </a:p>
        </p:txBody>
      </p:sp>
      <p:cxnSp>
        <p:nvCxnSpPr>
          <p:cNvPr id="451" name="Shape 451"/>
          <p:cNvCxnSpPr>
            <a:endCxn id="448" idx="1"/>
          </p:cNvCxnSpPr>
          <p:nvPr/>
        </p:nvCxnSpPr>
        <p:spPr>
          <a:xfrm>
            <a:off x="1940993" y="1868816"/>
            <a:ext cx="68910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452" name="Shape 452"/>
          <p:cNvCxnSpPr>
            <a:stCxn id="448" idx="3"/>
            <a:endCxn id="449" idx="1"/>
          </p:cNvCxnSpPr>
          <p:nvPr/>
        </p:nvCxnSpPr>
        <p:spPr>
          <a:xfrm>
            <a:off x="4253093" y="1868816"/>
            <a:ext cx="63030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453" name="Shape 453"/>
          <p:cNvCxnSpPr>
            <a:stCxn id="449" idx="3"/>
            <a:endCxn id="450" idx="1"/>
          </p:cNvCxnSpPr>
          <p:nvPr/>
        </p:nvCxnSpPr>
        <p:spPr>
          <a:xfrm>
            <a:off x="6451319" y="1868815"/>
            <a:ext cx="63060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454" name="Shape 454"/>
          <p:cNvSpPr/>
          <p:nvPr/>
        </p:nvSpPr>
        <p:spPr>
          <a:xfrm>
            <a:off x="317913" y="1496965"/>
            <a:ext cx="1623000" cy="7437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入力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パターン</a:t>
            </a:r>
          </a:p>
        </p:txBody>
      </p:sp>
      <p:sp>
        <p:nvSpPr>
          <p:cNvPr id="455" name="Shape 455"/>
          <p:cNvSpPr/>
          <p:nvPr/>
        </p:nvSpPr>
        <p:spPr>
          <a:xfrm>
            <a:off x="7340340" y="2583901"/>
            <a:ext cx="1242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“Tiger”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7625125" y="4556605"/>
            <a:ext cx="1518900" cy="499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原田先生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628650" y="163484"/>
            <a:ext cx="78867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決定境界・決定領域</a:t>
            </a:r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28650" y="3796105"/>
            <a:ext cx="78867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448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決定境界（decision boundary）</a:t>
            </a:r>
          </a:p>
          <a:p>
            <a:pPr indent="-248919" lvl="1" marL="74295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クラス間を分離する境界</a:t>
            </a:r>
          </a:p>
          <a:p>
            <a:pPr indent="-2844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決定領域（decision region）</a:t>
            </a:r>
          </a:p>
          <a:p>
            <a:pPr indent="-248919" lvl="1" marL="742950" marR="0" rtl="0" algn="l">
              <a:lnSpc>
                <a:spcPct val="80000"/>
              </a:lnSpc>
              <a:spcBef>
                <a:spcPts val="476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クラスラベルの付与された分割された領域</a:t>
            </a:r>
          </a:p>
        </p:txBody>
      </p:sp>
      <p:grpSp>
        <p:nvGrpSpPr>
          <p:cNvPr id="463" name="Shape 463"/>
          <p:cNvGrpSpPr/>
          <p:nvPr/>
        </p:nvGrpSpPr>
        <p:grpSpPr>
          <a:xfrm>
            <a:off x="1333251" y="894290"/>
            <a:ext cx="5798973" cy="2811190"/>
            <a:chOff x="1419358" y="1913913"/>
            <a:chExt cx="5798973" cy="3748253"/>
          </a:xfrm>
        </p:grpSpPr>
        <p:sp>
          <p:nvSpPr>
            <p:cNvPr id="464" name="Shape 464"/>
            <p:cNvSpPr/>
            <p:nvPr/>
          </p:nvSpPr>
          <p:spPr>
            <a:xfrm>
              <a:off x="3772873" y="2408732"/>
              <a:ext cx="1222500" cy="837300"/>
            </a:xfrm>
            <a:prstGeom prst="ellipse">
              <a:avLst/>
            </a:prstGeom>
            <a:solidFill>
              <a:schemeClr val="accent2"/>
            </a:solidFill>
            <a:ln cap="flat" cmpd="sng" w="25400">
              <a:solidFill>
                <a:srgbClr val="8C3A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 rot="2109239">
              <a:off x="2278297" y="3758868"/>
              <a:ext cx="2051840" cy="837316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 rot="-2470210">
              <a:off x="4917653" y="3550992"/>
              <a:ext cx="2051656" cy="1427647"/>
            </a:xfrm>
            <a:prstGeom prst="ellipse">
              <a:avLst/>
            </a:prstGeom>
            <a:solidFill>
              <a:schemeClr val="accent6"/>
            </a:solidFill>
            <a:ln cap="flat" cmpd="sng" w="25400">
              <a:solidFill>
                <a:srgbClr val="B46D3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Shape 467"/>
            <p:cNvSpPr txBox="1"/>
            <p:nvPr/>
          </p:nvSpPr>
          <p:spPr>
            <a:xfrm>
              <a:off x="5665074" y="3987805"/>
              <a:ext cx="556800" cy="554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468" name="Shape 468"/>
            <p:cNvSpPr txBox="1"/>
            <p:nvPr/>
          </p:nvSpPr>
          <p:spPr>
            <a:xfrm>
              <a:off x="4105635" y="2549630"/>
              <a:ext cx="567600" cy="554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469" name="Shape 469"/>
            <p:cNvSpPr txBox="1"/>
            <p:nvPr/>
          </p:nvSpPr>
          <p:spPr>
            <a:xfrm>
              <a:off x="3025768" y="3900515"/>
              <a:ext cx="567600" cy="554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cxnSp>
          <p:nvCxnSpPr>
            <p:cNvPr id="470" name="Shape 470"/>
            <p:cNvCxnSpPr/>
            <p:nvPr/>
          </p:nvCxnSpPr>
          <p:spPr>
            <a:xfrm>
              <a:off x="2107047" y="2549630"/>
              <a:ext cx="2277000" cy="13509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</p:cxnSp>
        <p:cxnSp>
          <p:nvCxnSpPr>
            <p:cNvPr id="471" name="Shape 471"/>
            <p:cNvCxnSpPr/>
            <p:nvPr/>
          </p:nvCxnSpPr>
          <p:spPr>
            <a:xfrm flipH="1" rot="10800000">
              <a:off x="4384077" y="2641174"/>
              <a:ext cx="1837800" cy="1248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</p:cxnSp>
        <p:cxnSp>
          <p:nvCxnSpPr>
            <p:cNvPr id="472" name="Shape 472"/>
            <p:cNvCxnSpPr/>
            <p:nvPr/>
          </p:nvCxnSpPr>
          <p:spPr>
            <a:xfrm rot="10800000">
              <a:off x="4384155" y="3900563"/>
              <a:ext cx="228900" cy="14535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</p:cxnSp>
        <p:sp>
          <p:nvSpPr>
            <p:cNvPr id="473" name="Shape 473"/>
            <p:cNvSpPr txBox="1"/>
            <p:nvPr/>
          </p:nvSpPr>
          <p:spPr>
            <a:xfrm>
              <a:off x="6249860" y="2772863"/>
              <a:ext cx="528000" cy="49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2936651" y="2280420"/>
              <a:ext cx="537600" cy="492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475" name="Shape 475"/>
            <p:cNvSpPr txBox="1"/>
            <p:nvPr/>
          </p:nvSpPr>
          <p:spPr>
            <a:xfrm>
              <a:off x="2520909" y="4506770"/>
              <a:ext cx="537600" cy="492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476" name="Shape 476"/>
            <p:cNvSpPr txBox="1"/>
            <p:nvPr/>
          </p:nvSpPr>
          <p:spPr>
            <a:xfrm>
              <a:off x="4701331" y="1913913"/>
              <a:ext cx="251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Decision boundary</a:t>
              </a:r>
            </a:p>
          </p:txBody>
        </p:sp>
        <p:sp>
          <p:nvSpPr>
            <p:cNvPr id="477" name="Shape 477"/>
            <p:cNvSpPr txBox="1"/>
            <p:nvPr/>
          </p:nvSpPr>
          <p:spPr>
            <a:xfrm>
              <a:off x="1419358" y="2912827"/>
              <a:ext cx="13116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Decision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region</a:t>
              </a:r>
            </a:p>
          </p:txBody>
        </p:sp>
        <p:cxnSp>
          <p:nvCxnSpPr>
            <p:cNvPr id="478" name="Shape 478"/>
            <p:cNvCxnSpPr>
              <a:stCxn id="476" idx="2"/>
            </p:cNvCxnSpPr>
            <p:nvPr/>
          </p:nvCxnSpPr>
          <p:spPr>
            <a:xfrm flipH="1">
              <a:off x="5302831" y="2375613"/>
              <a:ext cx="657000" cy="849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lg" w="lg" type="triangl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</p:cxnSp>
        <p:sp>
          <p:nvSpPr>
            <p:cNvPr id="479" name="Shape 479"/>
            <p:cNvSpPr/>
            <p:nvPr/>
          </p:nvSpPr>
          <p:spPr>
            <a:xfrm>
              <a:off x="4806865" y="4912726"/>
              <a:ext cx="173100" cy="173100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0" name="Shape 480"/>
            <p:cNvCxnSpPr>
              <a:stCxn id="479" idx="5"/>
            </p:cNvCxnSpPr>
            <p:nvPr/>
          </p:nvCxnSpPr>
          <p:spPr>
            <a:xfrm>
              <a:off x="4954615" y="5060476"/>
              <a:ext cx="342600" cy="3045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lg" w="lg" type="triangl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</p:cxnSp>
        <p:sp>
          <p:nvSpPr>
            <p:cNvPr id="481" name="Shape 481"/>
            <p:cNvSpPr txBox="1"/>
            <p:nvPr/>
          </p:nvSpPr>
          <p:spPr>
            <a:xfrm>
              <a:off x="5288018" y="5292866"/>
              <a:ext cx="370800" cy="369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4999" l="-19668" r="-6558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482" name="Shape 482"/>
            <p:cNvSpPr/>
            <p:nvPr/>
          </p:nvSpPr>
          <p:spPr>
            <a:xfrm>
              <a:off x="2101113" y="4232214"/>
              <a:ext cx="173100" cy="173100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3" name="Shape 483"/>
            <p:cNvCxnSpPr/>
            <p:nvPr/>
          </p:nvCxnSpPr>
          <p:spPr>
            <a:xfrm flipH="1">
              <a:off x="1965068" y="4372178"/>
              <a:ext cx="171000" cy="2985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lg" w="lg" type="triangl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</p:cxnSp>
        <p:sp>
          <p:nvSpPr>
            <p:cNvPr id="484" name="Shape 484"/>
            <p:cNvSpPr txBox="1"/>
            <p:nvPr/>
          </p:nvSpPr>
          <p:spPr>
            <a:xfrm>
              <a:off x="1643614" y="4521423"/>
              <a:ext cx="378000" cy="369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13109" l="-17739" r="-6449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485" name="Shape 485"/>
            <p:cNvSpPr/>
            <p:nvPr/>
          </p:nvSpPr>
          <p:spPr>
            <a:xfrm>
              <a:off x="3647063" y="2306776"/>
              <a:ext cx="173100" cy="173100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6" name="Shape 486"/>
            <p:cNvCxnSpPr>
              <a:stCxn id="485" idx="2"/>
            </p:cNvCxnSpPr>
            <p:nvPr/>
          </p:nvCxnSpPr>
          <p:spPr>
            <a:xfrm rot="10800000">
              <a:off x="3304163" y="2249626"/>
              <a:ext cx="342900" cy="1437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lg" w="lg" type="triangl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</p:cxnSp>
        <p:sp>
          <p:nvSpPr>
            <p:cNvPr id="487" name="Shape 487"/>
            <p:cNvSpPr txBox="1"/>
            <p:nvPr/>
          </p:nvSpPr>
          <p:spPr>
            <a:xfrm>
              <a:off x="2899628" y="1932432"/>
              <a:ext cx="378000" cy="369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14999" l="-17739" r="-6449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</p:grpSp>
      <p:sp>
        <p:nvSpPr>
          <p:cNvPr id="488" name="Shape 488"/>
          <p:cNvSpPr txBox="1"/>
          <p:nvPr/>
        </p:nvSpPr>
        <p:spPr>
          <a:xfrm>
            <a:off x="7008175" y="4761099"/>
            <a:ext cx="2136000" cy="2949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原田先生資料より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628650" y="273845"/>
            <a:ext cx="7886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過学習とモデル選択</a:t>
            </a:r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171450" y="2538449"/>
            <a:ext cx="78867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過学習（over-fitting）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97222"/>
              <a:buFont typeface="Arial"/>
              <a:buChar char="–"/>
            </a:pPr>
            <a:r>
              <a:rPr b="1" i="0" lang="ja" sz="1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学習データに過剰に適合してしまい，汎化性能が低下すること．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ハイパーパラメータ（hyperparameter）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97222"/>
              <a:buFont typeface="Arial"/>
              <a:buChar char="–"/>
            </a:pPr>
            <a:r>
              <a:rPr b="1" i="0" lang="ja" sz="1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学習に先立って決定すべきパラメータ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97222"/>
              <a:buFont typeface="Arial"/>
              <a:buChar char="–"/>
            </a:pPr>
            <a:r>
              <a:rPr b="1" i="0" lang="ja" sz="1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K近傍法のk，ニューラルネットワークの中間層の数，ユニット数な</a:t>
            </a:r>
            <a:r>
              <a:rPr lang="ja" sz="1750"/>
              <a:t>ど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モデル選択（model selection）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50"/>
              </a:spcBef>
              <a:buClr>
                <a:schemeClr val="dk1"/>
              </a:buClr>
              <a:buSzPct val="97222"/>
              <a:buFont typeface="Arial"/>
              <a:buChar char="–"/>
            </a:pPr>
            <a:r>
              <a:rPr b="1" i="0" lang="ja" sz="1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学習データへの適合度を最小化するのではなく，予測誤差を推定し，推定された予測誤差を最小化する方法．</a:t>
            </a:r>
          </a:p>
        </p:txBody>
      </p:sp>
      <p:sp>
        <p:nvSpPr>
          <p:cNvPr id="495" name="Shape 495"/>
          <p:cNvSpPr/>
          <p:nvPr/>
        </p:nvSpPr>
        <p:spPr>
          <a:xfrm>
            <a:off x="4004933" y="1755594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4137145" y="2019072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3837968" y="1948175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3312217" y="2324155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4468168" y="1705138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3328550" y="1800052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4168991" y="1859815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995767" y="1936200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4572000" y="969221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3076539" y="2073611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3990368" y="2062475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678759" y="2176661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2750917" y="1935961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3480950" y="1914352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3678760" y="1677823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3260785" y="2083144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3064385" y="1695973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5467165" y="1989329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4142768" y="2176775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6421026" y="2054233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5326498" y="1618840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3633350" y="2028652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2566024" y="1775948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5787273" y="1932127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4794270" y="1618840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4926482" y="1882319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4627305" y="1811422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4574192" y="1982504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5282621" y="838268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5785337" y="1515733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4958328" y="1723061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5110728" y="1891852"/>
            <a:ext cx="146700" cy="1101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3859079" y="892886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5326498" y="1146390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3692114" y="1085468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3639001" y="1256550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4322314" y="842431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3182696" y="937345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206490" y="1110902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2472371" y="1074660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4151710" y="787389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2794924" y="1189216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928093" y="1151642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1827487" y="1411087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3408484" y="818391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3357183" y="1185355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2941701" y="917527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068640" y="1131908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2931862" y="1402544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1895874" y="1124581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3996914" y="1314068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2247065" y="1292083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3414108" y="1011269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2453729" y="1440005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2706074" y="1387813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6093907" y="1041559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4648416" y="756133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6523217" y="1019618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5785337" y="842835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4359480" y="1226273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5038262" y="1160738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3645430" y="734638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4796915" y="912282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5047547" y="965562"/>
            <a:ext cx="146700" cy="1101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1696177" y="921380"/>
            <a:ext cx="6506700" cy="795900"/>
          </a:xfrm>
          <a:custGeom>
            <a:pathLst>
              <a:path extrusionOk="0" h="120000" w="120000">
                <a:moveTo>
                  <a:pt x="0" y="120000"/>
                </a:moveTo>
                <a:cubicBezTo>
                  <a:pt x="514" y="119473"/>
                  <a:pt x="1032" y="119048"/>
                  <a:pt x="1544" y="118421"/>
                </a:cubicBezTo>
                <a:cubicBezTo>
                  <a:pt x="1891" y="117995"/>
                  <a:pt x="2223" y="117128"/>
                  <a:pt x="2574" y="116842"/>
                </a:cubicBezTo>
                <a:cubicBezTo>
                  <a:pt x="3514" y="116073"/>
                  <a:pt x="4462" y="115789"/>
                  <a:pt x="5406" y="115263"/>
                </a:cubicBezTo>
                <a:cubicBezTo>
                  <a:pt x="8233" y="110928"/>
                  <a:pt x="3742" y="117490"/>
                  <a:pt x="9011" y="112105"/>
                </a:cubicBezTo>
                <a:cubicBezTo>
                  <a:pt x="9200" y="111911"/>
                  <a:pt x="9335" y="110678"/>
                  <a:pt x="9525" y="110526"/>
                </a:cubicBezTo>
                <a:cubicBezTo>
                  <a:pt x="13207" y="107581"/>
                  <a:pt x="15915" y="107033"/>
                  <a:pt x="19566" y="105789"/>
                </a:cubicBezTo>
                <a:cubicBezTo>
                  <a:pt x="19910" y="105263"/>
                  <a:pt x="20261" y="104896"/>
                  <a:pt x="20596" y="104210"/>
                </a:cubicBezTo>
                <a:cubicBezTo>
                  <a:pt x="20778" y="103838"/>
                  <a:pt x="20920" y="102696"/>
                  <a:pt x="21111" y="102631"/>
                </a:cubicBezTo>
                <a:cubicBezTo>
                  <a:pt x="24026" y="101638"/>
                  <a:pt x="26947" y="101629"/>
                  <a:pt x="29865" y="101052"/>
                </a:cubicBezTo>
                <a:lnTo>
                  <a:pt x="37074" y="99473"/>
                </a:lnTo>
                <a:cubicBezTo>
                  <a:pt x="38183" y="96072"/>
                  <a:pt x="37052" y="99151"/>
                  <a:pt x="39133" y="96315"/>
                </a:cubicBezTo>
                <a:cubicBezTo>
                  <a:pt x="39398" y="95954"/>
                  <a:pt x="39641" y="95097"/>
                  <a:pt x="39906" y="94736"/>
                </a:cubicBezTo>
                <a:cubicBezTo>
                  <a:pt x="41444" y="92640"/>
                  <a:pt x="42961" y="92386"/>
                  <a:pt x="44540" y="91578"/>
                </a:cubicBezTo>
                <a:cubicBezTo>
                  <a:pt x="44883" y="91052"/>
                  <a:pt x="45224" y="90470"/>
                  <a:pt x="45570" y="89999"/>
                </a:cubicBezTo>
                <a:cubicBezTo>
                  <a:pt x="48512" y="85989"/>
                  <a:pt x="45375" y="90693"/>
                  <a:pt x="47887" y="86842"/>
                </a:cubicBezTo>
                <a:cubicBezTo>
                  <a:pt x="49402" y="82195"/>
                  <a:pt x="48553" y="84428"/>
                  <a:pt x="50461" y="80526"/>
                </a:cubicBezTo>
                <a:lnTo>
                  <a:pt x="51234" y="78947"/>
                </a:lnTo>
                <a:cubicBezTo>
                  <a:pt x="51491" y="78421"/>
                  <a:pt x="51763" y="78112"/>
                  <a:pt x="52006" y="77368"/>
                </a:cubicBezTo>
                <a:cubicBezTo>
                  <a:pt x="52178" y="76842"/>
                  <a:pt x="52361" y="76442"/>
                  <a:pt x="52521" y="75789"/>
                </a:cubicBezTo>
                <a:cubicBezTo>
                  <a:pt x="52622" y="75376"/>
                  <a:pt x="52675" y="74593"/>
                  <a:pt x="52779" y="74210"/>
                </a:cubicBezTo>
                <a:cubicBezTo>
                  <a:pt x="53108" y="72999"/>
                  <a:pt x="53808" y="71052"/>
                  <a:pt x="53808" y="71052"/>
                </a:cubicBezTo>
                <a:cubicBezTo>
                  <a:pt x="54459" y="67062"/>
                  <a:pt x="54215" y="69226"/>
                  <a:pt x="54581" y="64736"/>
                </a:cubicBezTo>
                <a:cubicBezTo>
                  <a:pt x="54495" y="58421"/>
                  <a:pt x="54481" y="52053"/>
                  <a:pt x="54323" y="45789"/>
                </a:cubicBezTo>
                <a:cubicBezTo>
                  <a:pt x="54305" y="45053"/>
                  <a:pt x="54128" y="44848"/>
                  <a:pt x="54066" y="44210"/>
                </a:cubicBezTo>
                <a:cubicBezTo>
                  <a:pt x="53212" y="35483"/>
                  <a:pt x="53912" y="40110"/>
                  <a:pt x="53294" y="36315"/>
                </a:cubicBezTo>
                <a:cubicBezTo>
                  <a:pt x="53208" y="35263"/>
                  <a:pt x="53172" y="33990"/>
                  <a:pt x="53036" y="33157"/>
                </a:cubicBezTo>
                <a:cubicBezTo>
                  <a:pt x="52900" y="32325"/>
                  <a:pt x="52641" y="32497"/>
                  <a:pt x="52521" y="31578"/>
                </a:cubicBezTo>
                <a:cubicBezTo>
                  <a:pt x="52281" y="29741"/>
                  <a:pt x="52278" y="26927"/>
                  <a:pt x="52006" y="25263"/>
                </a:cubicBezTo>
                <a:cubicBezTo>
                  <a:pt x="51613" y="22851"/>
                  <a:pt x="51803" y="24349"/>
                  <a:pt x="51491" y="20526"/>
                </a:cubicBezTo>
                <a:cubicBezTo>
                  <a:pt x="51276" y="13914"/>
                  <a:pt x="51003" y="13963"/>
                  <a:pt x="51491" y="9473"/>
                </a:cubicBezTo>
                <a:cubicBezTo>
                  <a:pt x="51559" y="8854"/>
                  <a:pt x="51663" y="8421"/>
                  <a:pt x="51749" y="7894"/>
                </a:cubicBezTo>
                <a:cubicBezTo>
                  <a:pt x="51835" y="6315"/>
                  <a:pt x="51843" y="4489"/>
                  <a:pt x="52006" y="3157"/>
                </a:cubicBezTo>
                <a:cubicBezTo>
                  <a:pt x="52121" y="2216"/>
                  <a:pt x="52361" y="2231"/>
                  <a:pt x="52521" y="1578"/>
                </a:cubicBezTo>
                <a:cubicBezTo>
                  <a:pt x="52622" y="1166"/>
                  <a:pt x="52693" y="526"/>
                  <a:pt x="52779" y="0"/>
                </a:cubicBezTo>
                <a:cubicBezTo>
                  <a:pt x="53723" y="526"/>
                  <a:pt x="54674" y="695"/>
                  <a:pt x="55611" y="1578"/>
                </a:cubicBezTo>
                <a:cubicBezTo>
                  <a:pt x="55800" y="1757"/>
                  <a:pt x="56006" y="2238"/>
                  <a:pt x="56126" y="3157"/>
                </a:cubicBezTo>
                <a:cubicBezTo>
                  <a:pt x="56800" y="8329"/>
                  <a:pt x="56546" y="10034"/>
                  <a:pt x="56898" y="15789"/>
                </a:cubicBezTo>
                <a:cubicBezTo>
                  <a:pt x="57033" y="17993"/>
                  <a:pt x="57241" y="19999"/>
                  <a:pt x="57413" y="22105"/>
                </a:cubicBezTo>
                <a:lnTo>
                  <a:pt x="57670" y="25263"/>
                </a:lnTo>
                <a:cubicBezTo>
                  <a:pt x="57756" y="26315"/>
                  <a:pt x="57867" y="27304"/>
                  <a:pt x="57928" y="28421"/>
                </a:cubicBezTo>
                <a:cubicBezTo>
                  <a:pt x="58014" y="29999"/>
                  <a:pt x="58064" y="31669"/>
                  <a:pt x="58185" y="33157"/>
                </a:cubicBezTo>
                <a:cubicBezTo>
                  <a:pt x="58240" y="33823"/>
                  <a:pt x="58380" y="34098"/>
                  <a:pt x="58443" y="34736"/>
                </a:cubicBezTo>
                <a:cubicBezTo>
                  <a:pt x="58640" y="36755"/>
                  <a:pt x="58686" y="39388"/>
                  <a:pt x="58958" y="41052"/>
                </a:cubicBezTo>
                <a:cubicBezTo>
                  <a:pt x="59215" y="42631"/>
                  <a:pt x="59567" y="43792"/>
                  <a:pt x="59730" y="45789"/>
                </a:cubicBezTo>
                <a:cubicBezTo>
                  <a:pt x="60663" y="57236"/>
                  <a:pt x="59459" y="43293"/>
                  <a:pt x="60245" y="50526"/>
                </a:cubicBezTo>
                <a:cubicBezTo>
                  <a:pt x="60351" y="51505"/>
                  <a:pt x="60367" y="52851"/>
                  <a:pt x="60502" y="53684"/>
                </a:cubicBezTo>
                <a:cubicBezTo>
                  <a:pt x="60638" y="54516"/>
                  <a:pt x="60858" y="54610"/>
                  <a:pt x="61017" y="55263"/>
                </a:cubicBezTo>
                <a:cubicBezTo>
                  <a:pt x="61118" y="55676"/>
                  <a:pt x="61174" y="56429"/>
                  <a:pt x="61275" y="56842"/>
                </a:cubicBezTo>
                <a:cubicBezTo>
                  <a:pt x="61434" y="57494"/>
                  <a:pt x="61636" y="57714"/>
                  <a:pt x="61790" y="58421"/>
                </a:cubicBezTo>
                <a:cubicBezTo>
                  <a:pt x="61984" y="59314"/>
                  <a:pt x="62087" y="60913"/>
                  <a:pt x="62305" y="61578"/>
                </a:cubicBezTo>
                <a:cubicBezTo>
                  <a:pt x="62648" y="62631"/>
                  <a:pt x="63063" y="63072"/>
                  <a:pt x="63334" y="64736"/>
                </a:cubicBezTo>
                <a:cubicBezTo>
                  <a:pt x="63420" y="65263"/>
                  <a:pt x="63488" y="65932"/>
                  <a:pt x="63592" y="66315"/>
                </a:cubicBezTo>
                <a:cubicBezTo>
                  <a:pt x="65015" y="71551"/>
                  <a:pt x="64151" y="67786"/>
                  <a:pt x="65394" y="71052"/>
                </a:cubicBezTo>
                <a:cubicBezTo>
                  <a:pt x="65747" y="71979"/>
                  <a:pt x="66043" y="73918"/>
                  <a:pt x="66424" y="74210"/>
                </a:cubicBezTo>
                <a:lnTo>
                  <a:pt x="70543" y="77368"/>
                </a:lnTo>
                <a:cubicBezTo>
                  <a:pt x="75597" y="73925"/>
                  <a:pt x="70796" y="76843"/>
                  <a:pt x="79812" y="74210"/>
                </a:cubicBezTo>
                <a:cubicBezTo>
                  <a:pt x="81100" y="73834"/>
                  <a:pt x="82388" y="73262"/>
                  <a:pt x="83674" y="72631"/>
                </a:cubicBezTo>
                <a:cubicBezTo>
                  <a:pt x="85734" y="71620"/>
                  <a:pt x="87500" y="69835"/>
                  <a:pt x="89595" y="69473"/>
                </a:cubicBezTo>
                <a:cubicBezTo>
                  <a:pt x="94572" y="68613"/>
                  <a:pt x="99550" y="68421"/>
                  <a:pt x="104528" y="67894"/>
                </a:cubicBezTo>
                <a:lnTo>
                  <a:pt x="107360" y="66315"/>
                </a:lnTo>
                <a:cubicBezTo>
                  <a:pt x="108048" y="65871"/>
                  <a:pt x="108729" y="64972"/>
                  <a:pt x="109420" y="64736"/>
                </a:cubicBezTo>
                <a:cubicBezTo>
                  <a:pt x="111820" y="63918"/>
                  <a:pt x="114225" y="63684"/>
                  <a:pt x="116628" y="63157"/>
                </a:cubicBezTo>
                <a:cubicBezTo>
                  <a:pt x="117315" y="62631"/>
                  <a:pt x="118006" y="62276"/>
                  <a:pt x="118688" y="61578"/>
                </a:cubicBezTo>
                <a:cubicBezTo>
                  <a:pt x="118931" y="61330"/>
                  <a:pt x="119778" y="57947"/>
                  <a:pt x="119975" y="61578"/>
                </a:cubicBezTo>
                <a:cubicBezTo>
                  <a:pt x="120030" y="62577"/>
                  <a:pt x="119975" y="63684"/>
                  <a:pt x="119975" y="64736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7775725" y="4471875"/>
            <a:ext cx="1368600" cy="5841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原田先生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628650" y="175311"/>
            <a:ext cx="7886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交差検証法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593827" y="3083400"/>
            <a:ext cx="6102900" cy="2044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89" l="-759" r="-749" t="-3789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32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567" name="Shape 567"/>
          <p:cNvSpPr/>
          <p:nvPr/>
        </p:nvSpPr>
        <p:spPr>
          <a:xfrm>
            <a:off x="583325" y="1103588"/>
            <a:ext cx="735600" cy="236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68" name="Shape 568"/>
          <p:cNvSpPr/>
          <p:nvPr/>
        </p:nvSpPr>
        <p:spPr>
          <a:xfrm>
            <a:off x="1319049" y="1103588"/>
            <a:ext cx="735600" cy="236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69" name="Shape 569"/>
          <p:cNvSpPr/>
          <p:nvPr/>
        </p:nvSpPr>
        <p:spPr>
          <a:xfrm>
            <a:off x="3626070" y="1103587"/>
            <a:ext cx="735600" cy="236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0" name="Shape 570"/>
          <p:cNvSpPr/>
          <p:nvPr/>
        </p:nvSpPr>
        <p:spPr>
          <a:xfrm>
            <a:off x="2054772" y="1103586"/>
            <a:ext cx="1571400" cy="236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1" name="Shape 571"/>
          <p:cNvSpPr/>
          <p:nvPr/>
        </p:nvSpPr>
        <p:spPr>
          <a:xfrm>
            <a:off x="583325" y="1564730"/>
            <a:ext cx="735600" cy="236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2" name="Shape 572"/>
          <p:cNvSpPr/>
          <p:nvPr/>
        </p:nvSpPr>
        <p:spPr>
          <a:xfrm>
            <a:off x="1319049" y="1564729"/>
            <a:ext cx="735600" cy="236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3" name="Shape 573"/>
          <p:cNvSpPr/>
          <p:nvPr/>
        </p:nvSpPr>
        <p:spPr>
          <a:xfrm>
            <a:off x="3626070" y="1564728"/>
            <a:ext cx="735600" cy="2364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4" name="Shape 574"/>
          <p:cNvSpPr/>
          <p:nvPr/>
        </p:nvSpPr>
        <p:spPr>
          <a:xfrm>
            <a:off x="2054772" y="1564727"/>
            <a:ext cx="1571400" cy="236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5" name="Shape 575"/>
          <p:cNvSpPr/>
          <p:nvPr/>
        </p:nvSpPr>
        <p:spPr>
          <a:xfrm>
            <a:off x="583325" y="2043683"/>
            <a:ext cx="735600" cy="236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6" name="Shape 576"/>
          <p:cNvSpPr/>
          <p:nvPr/>
        </p:nvSpPr>
        <p:spPr>
          <a:xfrm>
            <a:off x="1319049" y="2043682"/>
            <a:ext cx="735600" cy="2364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7" name="Shape 577"/>
          <p:cNvSpPr/>
          <p:nvPr/>
        </p:nvSpPr>
        <p:spPr>
          <a:xfrm>
            <a:off x="3626070" y="2043682"/>
            <a:ext cx="735600" cy="236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8" name="Shape 578"/>
          <p:cNvSpPr/>
          <p:nvPr/>
        </p:nvSpPr>
        <p:spPr>
          <a:xfrm>
            <a:off x="2054772" y="2043681"/>
            <a:ext cx="1571400" cy="2364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79" name="Shape 579"/>
          <p:cNvSpPr/>
          <p:nvPr/>
        </p:nvSpPr>
        <p:spPr>
          <a:xfrm>
            <a:off x="583325" y="2676200"/>
            <a:ext cx="735600" cy="2364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80" name="Shape 580"/>
          <p:cNvSpPr/>
          <p:nvPr/>
        </p:nvSpPr>
        <p:spPr>
          <a:xfrm>
            <a:off x="1319049" y="2676199"/>
            <a:ext cx="735600" cy="2364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81" name="Shape 581"/>
          <p:cNvSpPr/>
          <p:nvPr/>
        </p:nvSpPr>
        <p:spPr>
          <a:xfrm>
            <a:off x="3626070" y="2676198"/>
            <a:ext cx="735600" cy="2364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1110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82" name="Shape 582"/>
          <p:cNvSpPr/>
          <p:nvPr/>
        </p:nvSpPr>
        <p:spPr>
          <a:xfrm>
            <a:off x="2054772" y="2676197"/>
            <a:ext cx="1571400" cy="2364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83" name="Shape 583"/>
          <p:cNvSpPr/>
          <p:nvPr/>
        </p:nvSpPr>
        <p:spPr>
          <a:xfrm>
            <a:off x="5197366" y="1500611"/>
            <a:ext cx="577500" cy="3648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84" name="Shape 584"/>
          <p:cNvSpPr/>
          <p:nvPr/>
        </p:nvSpPr>
        <p:spPr>
          <a:xfrm>
            <a:off x="5197366" y="1979564"/>
            <a:ext cx="577500" cy="365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85" name="Shape 585"/>
          <p:cNvSpPr/>
          <p:nvPr/>
        </p:nvSpPr>
        <p:spPr>
          <a:xfrm>
            <a:off x="5212862" y="2616809"/>
            <a:ext cx="623400" cy="3594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cxnSp>
        <p:nvCxnSpPr>
          <p:cNvPr id="586" name="Shape 586"/>
          <p:cNvCxnSpPr>
            <a:stCxn id="573" idx="3"/>
            <a:endCxn id="583" idx="1"/>
          </p:cNvCxnSpPr>
          <p:nvPr/>
        </p:nvCxnSpPr>
        <p:spPr>
          <a:xfrm>
            <a:off x="4361670" y="1682928"/>
            <a:ext cx="83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587" name="Shape 587"/>
          <p:cNvCxnSpPr>
            <a:stCxn id="577" idx="3"/>
            <a:endCxn id="584" idx="1"/>
          </p:cNvCxnSpPr>
          <p:nvPr/>
        </p:nvCxnSpPr>
        <p:spPr>
          <a:xfrm>
            <a:off x="4361670" y="2161882"/>
            <a:ext cx="835800" cy="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588" name="Shape 588"/>
          <p:cNvCxnSpPr>
            <a:stCxn id="581" idx="3"/>
            <a:endCxn id="585" idx="1"/>
          </p:cNvCxnSpPr>
          <p:nvPr/>
        </p:nvCxnSpPr>
        <p:spPr>
          <a:xfrm>
            <a:off x="4361670" y="2794398"/>
            <a:ext cx="851100" cy="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589" name="Shape 589"/>
          <p:cNvSpPr/>
          <p:nvPr/>
        </p:nvSpPr>
        <p:spPr>
          <a:xfrm>
            <a:off x="6224885" y="1967458"/>
            <a:ext cx="2403900" cy="6255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90" name="Shape 590"/>
          <p:cNvSpPr/>
          <p:nvPr/>
        </p:nvSpPr>
        <p:spPr>
          <a:xfrm>
            <a:off x="5809487" y="1647644"/>
            <a:ext cx="254400" cy="1336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Shape 591"/>
          <p:cNvSpPr txBox="1"/>
          <p:nvPr/>
        </p:nvSpPr>
        <p:spPr>
          <a:xfrm>
            <a:off x="680526" y="1730734"/>
            <a:ext cx="53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417573" y="2245635"/>
            <a:ext cx="53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724595" y="2892497"/>
            <a:ext cx="53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</a:p>
        </p:txBody>
      </p:sp>
      <p:grpSp>
        <p:nvGrpSpPr>
          <p:cNvPr id="594" name="Shape 594"/>
          <p:cNvGrpSpPr/>
          <p:nvPr/>
        </p:nvGrpSpPr>
        <p:grpSpPr>
          <a:xfrm>
            <a:off x="5780363" y="117905"/>
            <a:ext cx="3131694" cy="1795845"/>
            <a:chOff x="5760952" y="377836"/>
            <a:chExt cx="3131694" cy="2394460"/>
          </a:xfrm>
        </p:grpSpPr>
        <p:cxnSp>
          <p:nvCxnSpPr>
            <p:cNvPr id="595" name="Shape 595"/>
            <p:cNvCxnSpPr/>
            <p:nvPr/>
          </p:nvCxnSpPr>
          <p:spPr>
            <a:xfrm rot="10800000">
              <a:off x="6240181" y="377866"/>
              <a:ext cx="19200" cy="2002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596" name="Shape 596"/>
            <p:cNvCxnSpPr/>
            <p:nvPr/>
          </p:nvCxnSpPr>
          <p:spPr>
            <a:xfrm flipH="1" rot="10800000">
              <a:off x="6259380" y="2391030"/>
              <a:ext cx="2532600" cy="5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597" name="Shape 597"/>
            <p:cNvSpPr/>
            <p:nvPr/>
          </p:nvSpPr>
          <p:spPr>
            <a:xfrm>
              <a:off x="6521669" y="525517"/>
              <a:ext cx="2259600" cy="150300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3627" y="44262"/>
                    <a:pt x="28000" y="119151"/>
                    <a:pt x="48000" y="119990"/>
                  </a:cubicBezTo>
                  <a:cubicBezTo>
                    <a:pt x="68000" y="120829"/>
                    <a:pt x="97651" y="66113"/>
                    <a:pt x="120000" y="5034"/>
                  </a:cubicBezTo>
                </a:path>
              </a:pathLst>
            </a:cu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8530846" y="2402996"/>
              <a:ext cx="361800" cy="369300"/>
            </a:xfrm>
            <a:prstGeom prst="rect">
              <a:avLst/>
            </a:pr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5760952" y="377836"/>
              <a:ext cx="479400" cy="382200"/>
            </a:xfrm>
            <a:prstGeom prst="rect">
              <a:avLst/>
            </a:pr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cxnSp>
          <p:nvCxnSpPr>
            <p:cNvPr id="600" name="Shape 600"/>
            <p:cNvCxnSpPr>
              <a:endCxn id="597" idx="1"/>
            </p:cNvCxnSpPr>
            <p:nvPr/>
          </p:nvCxnSpPr>
          <p:spPr>
            <a:xfrm>
              <a:off x="6240249" y="2028616"/>
              <a:ext cx="1185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Shape 601"/>
            <p:cNvCxnSpPr>
              <a:endCxn id="597" idx="1"/>
            </p:cNvCxnSpPr>
            <p:nvPr/>
          </p:nvCxnSpPr>
          <p:spPr>
            <a:xfrm rot="10800000">
              <a:off x="7425559" y="2028596"/>
              <a:ext cx="0" cy="374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602" name="Shape 602"/>
          <p:cNvSpPr/>
          <p:nvPr/>
        </p:nvSpPr>
        <p:spPr>
          <a:xfrm>
            <a:off x="2282700" y="556126"/>
            <a:ext cx="436200" cy="3462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932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03" name="Shape 603"/>
          <p:cNvSpPr/>
          <p:nvPr/>
        </p:nvSpPr>
        <p:spPr>
          <a:xfrm rot="-5400000">
            <a:off x="2394284" y="-843859"/>
            <a:ext cx="104100" cy="3705000"/>
          </a:xfrm>
          <a:prstGeom prst="rightBrace">
            <a:avLst>
              <a:gd fmla="val 8333" name="adj1"/>
              <a:gd fmla="val 50851" name="adj2"/>
            </a:avLst>
          </a:prstGeom>
          <a:noFill/>
          <a:ln cap="flat" cmpd="sng" w="2857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7152800" y="4516382"/>
            <a:ext cx="1991400" cy="5397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原田先生資料より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628650" y="273845"/>
            <a:ext cx="788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識別器の例：最近傍法</a:t>
            </a:r>
          </a:p>
        </p:txBody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95250" y="3725568"/>
            <a:ext cx="78867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24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最近傍法（nearest neighbor method）</a:t>
            </a:r>
          </a:p>
          <a:p>
            <a:pPr indent="-235584" lvl="1" marL="742950" marR="0" rtl="0" algn="l">
              <a:lnSpc>
                <a:spcPct val="90000"/>
              </a:lnSpc>
              <a:spcBef>
                <a:spcPts val="518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入力パターンと学習パターンとの距離を計算し，最も近いパターンが属するカテゴリを入力パターンのカテゴリと判断する手法．</a:t>
            </a:r>
          </a:p>
        </p:txBody>
      </p:sp>
      <p:cxnSp>
        <p:nvCxnSpPr>
          <p:cNvPr id="611" name="Shape 611"/>
          <p:cNvCxnSpPr/>
          <p:nvPr/>
        </p:nvCxnSpPr>
        <p:spPr>
          <a:xfrm rot="10800000">
            <a:off x="2317039" y="982950"/>
            <a:ext cx="0" cy="2513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612" name="Shape 612"/>
          <p:cNvCxnSpPr/>
          <p:nvPr/>
        </p:nvCxnSpPr>
        <p:spPr>
          <a:xfrm>
            <a:off x="1951279" y="3283183"/>
            <a:ext cx="4365300" cy="35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613" name="Shape 613"/>
          <p:cNvSpPr txBox="1"/>
          <p:nvPr/>
        </p:nvSpPr>
        <p:spPr>
          <a:xfrm>
            <a:off x="2732592" y="2867486"/>
            <a:ext cx="192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space</a:t>
            </a:r>
          </a:p>
        </p:txBody>
      </p:sp>
      <p:sp>
        <p:nvSpPr>
          <p:cNvPr id="614" name="Shape 614"/>
          <p:cNvSpPr/>
          <p:nvPr/>
        </p:nvSpPr>
        <p:spPr>
          <a:xfrm>
            <a:off x="3712702" y="2203571"/>
            <a:ext cx="153900" cy="115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4418575" y="1955096"/>
            <a:ext cx="153900" cy="1155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4507128" y="1065182"/>
            <a:ext cx="153900" cy="1155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5265476" y="1759715"/>
            <a:ext cx="153900" cy="1155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4149048" y="2516924"/>
            <a:ext cx="153900" cy="1155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4703901" y="2261324"/>
            <a:ext cx="153900" cy="1155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5528860" y="2945078"/>
            <a:ext cx="153900" cy="1155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3231236" y="1752600"/>
            <a:ext cx="153900" cy="115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3154234" y="2373489"/>
            <a:ext cx="153900" cy="1155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3469760" y="1084772"/>
            <a:ext cx="153900" cy="115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2780016" y="2135022"/>
            <a:ext cx="153900" cy="115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5682865" y="2124148"/>
            <a:ext cx="153900" cy="1155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Shape 626"/>
          <p:cNvCxnSpPr>
            <a:endCxn id="621" idx="1"/>
          </p:cNvCxnSpPr>
          <p:nvPr/>
        </p:nvCxnSpPr>
        <p:spPr>
          <a:xfrm>
            <a:off x="2816974" y="1408015"/>
            <a:ext cx="436800" cy="361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627" name="Shape 627"/>
          <p:cNvSpPr/>
          <p:nvPr/>
        </p:nvSpPr>
        <p:spPr>
          <a:xfrm>
            <a:off x="4162769" y="1572368"/>
            <a:ext cx="153900" cy="115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5385966" y="2534613"/>
            <a:ext cx="153900" cy="115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2739394" y="1291902"/>
            <a:ext cx="155100" cy="1164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 txBox="1"/>
          <p:nvPr/>
        </p:nvSpPr>
        <p:spPr>
          <a:xfrm>
            <a:off x="2588766" y="1004024"/>
            <a:ext cx="3708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4999" l="-19998" r="-8329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31" name="Shape 631"/>
          <p:cNvSpPr/>
          <p:nvPr/>
        </p:nvSpPr>
        <p:spPr>
          <a:xfrm>
            <a:off x="5957516" y="1653145"/>
            <a:ext cx="155100" cy="1164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Shape 632"/>
          <p:cNvCxnSpPr>
            <a:stCxn id="631" idx="1"/>
            <a:endCxn id="617" idx="6"/>
          </p:cNvCxnSpPr>
          <p:nvPr/>
        </p:nvCxnSpPr>
        <p:spPr>
          <a:xfrm flipH="1">
            <a:off x="5419316" y="1711345"/>
            <a:ext cx="538200" cy="106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633" name="Shape 633"/>
          <p:cNvSpPr txBox="1"/>
          <p:nvPr/>
        </p:nvSpPr>
        <p:spPr>
          <a:xfrm>
            <a:off x="6022769" y="1778814"/>
            <a:ext cx="3780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09" l="-19349" r="-6458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grpSp>
        <p:nvGrpSpPr>
          <p:cNvPr id="634" name="Shape 634"/>
          <p:cNvGrpSpPr/>
          <p:nvPr/>
        </p:nvGrpSpPr>
        <p:grpSpPr>
          <a:xfrm>
            <a:off x="6728747" y="968571"/>
            <a:ext cx="1589123" cy="739292"/>
            <a:chOff x="4857906" y="1154032"/>
            <a:chExt cx="1589123" cy="985723"/>
          </a:xfrm>
        </p:grpSpPr>
        <p:sp>
          <p:nvSpPr>
            <p:cNvPr id="635" name="Shape 635"/>
            <p:cNvSpPr/>
            <p:nvPr/>
          </p:nvSpPr>
          <p:spPr>
            <a:xfrm>
              <a:off x="4857906" y="1163278"/>
              <a:ext cx="1542600" cy="9279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017937" y="1568531"/>
              <a:ext cx="153900" cy="153900"/>
            </a:xfrm>
            <a:prstGeom prst="ellipse">
              <a:avLst/>
            </a:prstGeom>
            <a:solidFill>
              <a:schemeClr val="accent2"/>
            </a:solidFill>
            <a:ln cap="flat" cmpd="sng" w="25400">
              <a:solidFill>
                <a:srgbClr val="8C3A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017938" y="1276806"/>
              <a:ext cx="153900" cy="153900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010667" y="1877541"/>
              <a:ext cx="155100" cy="155100"/>
            </a:xfrm>
            <a:prstGeom prst="rect">
              <a:avLst/>
            </a:prstGeom>
            <a:solidFill>
              <a:srgbClr val="FF0000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Shape 639"/>
            <p:cNvSpPr txBox="1"/>
            <p:nvPr/>
          </p:nvSpPr>
          <p:spPr>
            <a:xfrm>
              <a:off x="5466127" y="1154032"/>
              <a:ext cx="370800" cy="369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4999" l="-19998" r="-8329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640" name="Shape 640"/>
            <p:cNvSpPr txBox="1"/>
            <p:nvPr/>
          </p:nvSpPr>
          <p:spPr>
            <a:xfrm>
              <a:off x="5462968" y="1446362"/>
              <a:ext cx="378000" cy="369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4999" l="-17739" r="-6449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641" name="Shape 641"/>
            <p:cNvSpPr txBox="1"/>
            <p:nvPr/>
          </p:nvSpPr>
          <p:spPr>
            <a:xfrm>
              <a:off x="5142329" y="1770455"/>
              <a:ext cx="130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ja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 pattern</a:t>
              </a:r>
            </a:p>
          </p:txBody>
        </p:sp>
      </p:grpSp>
      <p:sp>
        <p:nvSpPr>
          <p:cNvPr id="642" name="Shape 642"/>
          <p:cNvSpPr/>
          <p:nvPr/>
        </p:nvSpPr>
        <p:spPr>
          <a:xfrm>
            <a:off x="4731253" y="2588650"/>
            <a:ext cx="155100" cy="1164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Shape 643"/>
          <p:cNvCxnSpPr>
            <a:endCxn id="618" idx="6"/>
          </p:cNvCxnSpPr>
          <p:nvPr/>
        </p:nvCxnSpPr>
        <p:spPr>
          <a:xfrm rot="10800000">
            <a:off x="4302948" y="2574674"/>
            <a:ext cx="418200" cy="84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644" name="Shape 644"/>
          <p:cNvSpPr txBox="1"/>
          <p:nvPr/>
        </p:nvSpPr>
        <p:spPr>
          <a:xfrm>
            <a:off x="4731253" y="2710511"/>
            <a:ext cx="378000" cy="276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4999" l="-17739" r="-6449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3283515" y="1511203"/>
            <a:ext cx="370800" cy="276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4999" l="-19998" r="-8329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4945374" y="1458524"/>
            <a:ext cx="378000" cy="276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109" l="-17739" r="-6449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3784910" y="2484418"/>
            <a:ext cx="378000" cy="276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3109" l="-19349" r="-6458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7430900" y="4460758"/>
            <a:ext cx="1713300" cy="5952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原田先生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Chap4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Perception+Feed Forward Network, Gradient Descent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628650" y="273845"/>
            <a:ext cx="7886700" cy="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ネットワーク構造の例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7789325" y="4506650"/>
            <a:ext cx="1247700" cy="5943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原田先生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900" y="723725"/>
            <a:ext cx="5823987" cy="4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type="title"/>
          </p:nvPr>
        </p:nvSpPr>
        <p:spPr>
          <a:xfrm>
            <a:off x="323958" y="171155"/>
            <a:ext cx="85170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フィードフォワードニューラルネットワークの学習</a:t>
            </a:r>
          </a:p>
        </p:txBody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582234" y="459302"/>
            <a:ext cx="7886700" cy="40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0449" l="-1619" r="0" t="-31819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32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667" name="Shape 667"/>
          <p:cNvSpPr/>
          <p:nvPr/>
        </p:nvSpPr>
        <p:spPr>
          <a:xfrm>
            <a:off x="2348615" y="779324"/>
            <a:ext cx="2127300" cy="70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68" name="Shape 668"/>
          <p:cNvSpPr/>
          <p:nvPr/>
        </p:nvSpPr>
        <p:spPr>
          <a:xfrm>
            <a:off x="2469810" y="1612372"/>
            <a:ext cx="3155100" cy="716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69" name="Shape 669"/>
          <p:cNvSpPr/>
          <p:nvPr/>
        </p:nvSpPr>
        <p:spPr>
          <a:xfrm>
            <a:off x="4870999" y="2784113"/>
            <a:ext cx="2295600" cy="589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70" name="Shape 670"/>
          <p:cNvSpPr/>
          <p:nvPr/>
        </p:nvSpPr>
        <p:spPr>
          <a:xfrm>
            <a:off x="1557823" y="3840821"/>
            <a:ext cx="2934600" cy="716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71" name="Shape 671"/>
          <p:cNvSpPr/>
          <p:nvPr/>
        </p:nvSpPr>
        <p:spPr>
          <a:xfrm>
            <a:off x="560594" y="1473872"/>
            <a:ext cx="249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連鎖法則（chain rule）</a:t>
            </a:r>
          </a:p>
        </p:txBody>
      </p:sp>
      <p:sp>
        <p:nvSpPr>
          <p:cNvPr id="672" name="Shape 672"/>
          <p:cNvSpPr/>
          <p:nvPr/>
        </p:nvSpPr>
        <p:spPr>
          <a:xfrm>
            <a:off x="887838" y="1871365"/>
            <a:ext cx="158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誤差（error）</a:t>
            </a:r>
          </a:p>
        </p:txBody>
      </p:sp>
      <p:cxnSp>
        <p:nvCxnSpPr>
          <p:cNvPr id="673" name="Shape 673"/>
          <p:cNvCxnSpPr/>
          <p:nvPr/>
        </p:nvCxnSpPr>
        <p:spPr>
          <a:xfrm>
            <a:off x="3412336" y="1336460"/>
            <a:ext cx="356400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674" name="Shape 674"/>
          <p:cNvCxnSpPr/>
          <p:nvPr/>
        </p:nvCxnSpPr>
        <p:spPr>
          <a:xfrm flipH="1">
            <a:off x="2797971" y="1363631"/>
            <a:ext cx="792600" cy="5079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675" name="Shape 675"/>
          <p:cNvCxnSpPr/>
          <p:nvPr/>
        </p:nvCxnSpPr>
        <p:spPr>
          <a:xfrm flipH="1" rot="10800000">
            <a:off x="4245855" y="2264567"/>
            <a:ext cx="493200" cy="60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676" name="Shape 676"/>
          <p:cNvCxnSpPr/>
          <p:nvPr/>
        </p:nvCxnSpPr>
        <p:spPr>
          <a:xfrm flipH="1">
            <a:off x="3516499" y="2284718"/>
            <a:ext cx="764400" cy="61500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677" name="Shape 677"/>
          <p:cNvSpPr/>
          <p:nvPr/>
        </p:nvSpPr>
        <p:spPr>
          <a:xfrm>
            <a:off x="3182003" y="2899631"/>
            <a:ext cx="668700" cy="2937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78" name="Shape 678"/>
          <p:cNvSpPr/>
          <p:nvPr/>
        </p:nvSpPr>
        <p:spPr>
          <a:xfrm>
            <a:off x="5639796" y="1712638"/>
            <a:ext cx="3405900" cy="6927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cxnSp>
        <p:nvCxnSpPr>
          <p:cNvPr id="679" name="Shape 679"/>
          <p:cNvCxnSpPr>
            <a:stCxn id="678" idx="2"/>
            <a:endCxn id="669" idx="0"/>
          </p:cNvCxnSpPr>
          <p:nvPr/>
        </p:nvCxnSpPr>
        <p:spPr>
          <a:xfrm flipH="1">
            <a:off x="6018846" y="2405338"/>
            <a:ext cx="1323900" cy="37890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680" name="Shape 680"/>
          <p:cNvCxnSpPr/>
          <p:nvPr/>
        </p:nvCxnSpPr>
        <p:spPr>
          <a:xfrm>
            <a:off x="4870999" y="2254862"/>
            <a:ext cx="5445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681" name="Shape 681"/>
          <p:cNvCxnSpPr>
            <a:endCxn id="669" idx="0"/>
          </p:cNvCxnSpPr>
          <p:nvPr/>
        </p:nvCxnSpPr>
        <p:spPr>
          <a:xfrm>
            <a:off x="5097499" y="2284613"/>
            <a:ext cx="921300" cy="499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682" name="Shape 682"/>
          <p:cNvSpPr/>
          <p:nvPr/>
        </p:nvSpPr>
        <p:spPr>
          <a:xfrm>
            <a:off x="2616459" y="3552783"/>
            <a:ext cx="817200" cy="18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3" name="Shape 683"/>
          <p:cNvCxnSpPr/>
          <p:nvPr/>
        </p:nvCxnSpPr>
        <p:spPr>
          <a:xfrm>
            <a:off x="3807169" y="1336460"/>
            <a:ext cx="356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684" name="Shape 684"/>
          <p:cNvSpPr/>
          <p:nvPr/>
        </p:nvSpPr>
        <p:spPr>
          <a:xfrm>
            <a:off x="4869538" y="1340340"/>
            <a:ext cx="2954700" cy="276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順向き伝播で計算しておく</a:t>
            </a:r>
          </a:p>
        </p:txBody>
      </p:sp>
      <p:cxnSp>
        <p:nvCxnSpPr>
          <p:cNvPr id="685" name="Shape 685"/>
          <p:cNvCxnSpPr>
            <a:endCxn id="684" idx="1"/>
          </p:cNvCxnSpPr>
          <p:nvPr/>
        </p:nvCxnSpPr>
        <p:spPr>
          <a:xfrm>
            <a:off x="4163638" y="1372290"/>
            <a:ext cx="705900" cy="106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686" name="Shape 686"/>
          <p:cNvSpPr/>
          <p:nvPr/>
        </p:nvSpPr>
        <p:spPr>
          <a:xfrm>
            <a:off x="1968975" y="4652725"/>
            <a:ext cx="5372700" cy="4017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現在の層の誤差は一つ上の層の誤差から計算可能</a:t>
            </a:r>
          </a:p>
        </p:txBody>
      </p:sp>
      <p:sp>
        <p:nvSpPr>
          <p:cNvPr id="687" name="Shape 687"/>
          <p:cNvSpPr/>
          <p:nvPr/>
        </p:nvSpPr>
        <p:spPr>
          <a:xfrm>
            <a:off x="5415454" y="4045273"/>
            <a:ext cx="2716800" cy="303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16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688" name="Shape 688"/>
          <p:cNvSpPr/>
          <p:nvPr/>
        </p:nvSpPr>
        <p:spPr>
          <a:xfrm>
            <a:off x="5604287" y="3819716"/>
            <a:ext cx="233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ベクトルでまとめて書くと</a:t>
            </a:r>
          </a:p>
        </p:txBody>
      </p:sp>
      <p:sp>
        <p:nvSpPr>
          <p:cNvPr id="689" name="Shape 689"/>
          <p:cNvSpPr/>
          <p:nvPr/>
        </p:nvSpPr>
        <p:spPr>
          <a:xfrm>
            <a:off x="4787594" y="4071615"/>
            <a:ext cx="355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1612343" y="2916319"/>
            <a:ext cx="156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上位層の誤差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7574500" y="4548106"/>
            <a:ext cx="1569600" cy="5079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原田先生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Agenda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ja" sz="4800">
                <a:solidFill>
                  <a:srgbClr val="000000"/>
                </a:solidFill>
              </a:rPr>
              <a:t>Deep Learning講座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春学期の振り返り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秋学期説明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まとめ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628650" y="160673"/>
            <a:ext cx="78867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損失関数と出力層の活性化関数の例</a:t>
            </a:r>
          </a:p>
        </p:txBody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28650" y="501613"/>
            <a:ext cx="7886700" cy="435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579" l="-699" r="0" t="-1888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32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698" name="Shape 698"/>
          <p:cNvSpPr/>
          <p:nvPr/>
        </p:nvSpPr>
        <p:spPr>
          <a:xfrm>
            <a:off x="5241445" y="2270681"/>
            <a:ext cx="299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アダマール積（Hadamard product）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要素毎の積</a:t>
            </a:r>
          </a:p>
        </p:txBody>
      </p:sp>
      <p:cxnSp>
        <p:nvCxnSpPr>
          <p:cNvPr id="699" name="Shape 699"/>
          <p:cNvCxnSpPr>
            <a:stCxn id="698" idx="0"/>
          </p:cNvCxnSpPr>
          <p:nvPr/>
        </p:nvCxnSpPr>
        <p:spPr>
          <a:xfrm rot="10800000">
            <a:off x="5899195" y="1869281"/>
            <a:ext cx="841800" cy="401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700" name="Shape 700"/>
          <p:cNvSpPr txBox="1"/>
          <p:nvPr/>
        </p:nvSpPr>
        <p:spPr>
          <a:xfrm>
            <a:off x="7575500" y="4416273"/>
            <a:ext cx="1568700" cy="6396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原田先生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x="628650" y="273845"/>
            <a:ext cx="78867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確率的勾配降下法</a:t>
            </a:r>
          </a:p>
        </p:txBody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28650" y="611342"/>
            <a:ext cx="78867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バッチ学習（match learning）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97222"/>
              <a:buFont typeface="Arial"/>
              <a:buChar char="–"/>
            </a:pPr>
            <a:r>
              <a:rPr b="1" i="0" lang="ja" sz="1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各ステップ毎に全ての訓練パターンを用いてパラメータを更新する学習方法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97222"/>
              <a:buFont typeface="Arial"/>
              <a:buNone/>
            </a:pPr>
            <a:r>
              <a:t/>
            </a:r>
            <a:endParaRPr b="1" i="0" sz="1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オンライン学習（online learning）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97222"/>
              <a:buFont typeface="Arial"/>
              <a:buChar char="–"/>
            </a:pPr>
            <a:r>
              <a:rPr b="1" i="0" lang="ja" sz="1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一つの訓練パターンが与えられるたびにパラメータを更新する逐次的な学習方法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97222"/>
              <a:buFont typeface="Arial"/>
              <a:buNone/>
            </a:pPr>
            <a:r>
              <a:t/>
            </a:r>
            <a:endParaRPr b="1" i="0" sz="1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確率的勾配降下法（stochastic gradient descent, SGD）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50"/>
              </a:spcBef>
              <a:buClr>
                <a:schemeClr val="dk1"/>
              </a:buClr>
              <a:buSzPct val="97222"/>
              <a:buFont typeface="Arial"/>
              <a:buChar char="–"/>
            </a:pPr>
            <a:r>
              <a:rPr b="1" i="0" lang="ja" sz="1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代表的なオンライン学習手法</a:t>
            </a:r>
          </a:p>
        </p:txBody>
      </p:sp>
      <p:sp>
        <p:nvSpPr>
          <p:cNvPr id="707" name="Shape 707"/>
          <p:cNvSpPr/>
          <p:nvPr/>
        </p:nvSpPr>
        <p:spPr>
          <a:xfrm>
            <a:off x="2549263" y="2816822"/>
            <a:ext cx="4156500" cy="346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098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708" name="Shape 708"/>
          <p:cNvSpPr/>
          <p:nvPr/>
        </p:nvSpPr>
        <p:spPr>
          <a:xfrm>
            <a:off x="4572000" y="3374498"/>
            <a:ext cx="133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正定値行列</a:t>
            </a:r>
          </a:p>
        </p:txBody>
      </p:sp>
      <p:sp>
        <p:nvSpPr>
          <p:cNvPr id="709" name="Shape 709"/>
          <p:cNvSpPr/>
          <p:nvPr/>
        </p:nvSpPr>
        <p:spPr>
          <a:xfrm>
            <a:off x="2505008" y="4015465"/>
            <a:ext cx="3926100" cy="34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189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cxnSp>
        <p:nvCxnSpPr>
          <p:cNvPr id="710" name="Shape 710"/>
          <p:cNvCxnSpPr/>
          <p:nvPr/>
        </p:nvCxnSpPr>
        <p:spPr>
          <a:xfrm>
            <a:off x="4181280" y="3163071"/>
            <a:ext cx="2235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711" name="Shape 711"/>
          <p:cNvCxnSpPr>
            <a:endCxn id="708" idx="0"/>
          </p:cNvCxnSpPr>
          <p:nvPr/>
        </p:nvCxnSpPr>
        <p:spPr>
          <a:xfrm>
            <a:off x="4293150" y="3162998"/>
            <a:ext cx="948300" cy="211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712" name="Shape 712"/>
          <p:cNvSpPr/>
          <p:nvPr/>
        </p:nvSpPr>
        <p:spPr>
          <a:xfrm>
            <a:off x="4164438" y="3663979"/>
            <a:ext cx="4806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4753444" y="3663692"/>
            <a:ext cx="1677600" cy="27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6218" l="0" r="-2909" t="-6559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800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7597750" y="4494124"/>
            <a:ext cx="1546200" cy="5619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原田先生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Chap5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Gradient Descent, </a:t>
            </a:r>
            <a:r>
              <a:rPr lang="ja" sz="3959"/>
              <a:t>Optimizers,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ja" sz="3959"/>
              <a:t>Initializations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/>
        </p:nvSpPr>
        <p:spPr>
          <a:xfrm>
            <a:off x="-150" y="3337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415" y="2112550"/>
            <a:ext cx="4994724" cy="17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84550"/>
            <a:ext cx="4951874" cy="93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225" y="589593"/>
            <a:ext cx="3951774" cy="171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ebastianruder.com/content/images/2016/09/saddle_point_evaluation_optimizers.gif" id="728" name="Shape 7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8450" y="2370875"/>
            <a:ext cx="3815700" cy="22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/>
        </p:nvSpPr>
        <p:spPr>
          <a:xfrm>
            <a:off x="7574500" y="4548106"/>
            <a:ext cx="1569600" cy="5079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巣籠講師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Chap6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Autoencoders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Autoencoderの学習</a:t>
            </a: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25" y="1169380"/>
            <a:ext cx="8229600" cy="397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500" y="3403975"/>
            <a:ext cx="1721225" cy="17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7574500" y="4548106"/>
            <a:ext cx="1569600" cy="5079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巣籠講師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650"/>
            <a:ext cx="7577449" cy="30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876" y="3020338"/>
            <a:ext cx="6980126" cy="2123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7574500" y="4548106"/>
            <a:ext cx="1569600" cy="5079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巣籠講師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Chap7, 8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Convolutional Neural Networks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(CNN)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61" name="Shape 7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画像認識タスクの例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549697" y="2722069"/>
            <a:ext cx="1403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文字認識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Shape 763"/>
          <p:cNvSpPr txBox="1"/>
          <p:nvPr/>
        </p:nvSpPr>
        <p:spPr>
          <a:xfrm>
            <a:off x="864096" y="4191930"/>
            <a:ext cx="1403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顔検出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3657827" y="2455158"/>
            <a:ext cx="1349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人検出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6522975" y="4437025"/>
            <a:ext cx="2069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一般物体認識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6757395" y="1325631"/>
            <a:ext cx="1368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姿勢推定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3524694" y="4390126"/>
            <a:ext cx="1368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表情認識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6622053" y="2656036"/>
            <a:ext cx="1997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特定物体認識</a:t>
            </a:r>
          </a:p>
        </p:txBody>
      </p:sp>
      <p:sp>
        <p:nvSpPr>
          <p:cNvPr id="769" name="Shape 769"/>
          <p:cNvSpPr/>
          <p:nvPr/>
        </p:nvSpPr>
        <p:spPr>
          <a:xfrm>
            <a:off x="388584" y="3012404"/>
            <a:ext cx="2213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http://yann.lecun.com/exdb/lenet/index.html</a:t>
            </a:r>
          </a:p>
        </p:txBody>
      </p:sp>
      <p:pic>
        <p:nvPicPr>
          <p:cNvPr id="770" name="Shape 7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671" y="1956398"/>
            <a:ext cx="1422600" cy="7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/>
          <p:nvPr/>
        </p:nvSpPr>
        <p:spPr>
          <a:xfrm>
            <a:off x="388584" y="3100273"/>
            <a:ext cx="1637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http://arxiv.org/pdf/1412.1842v1.pdf</a:t>
            </a:r>
          </a:p>
        </p:txBody>
      </p:sp>
      <p:sp>
        <p:nvSpPr>
          <p:cNvPr id="772" name="Shape 772"/>
          <p:cNvSpPr/>
          <p:nvPr/>
        </p:nvSpPr>
        <p:spPr>
          <a:xfrm>
            <a:off x="5994637" y="2918438"/>
            <a:ext cx="28938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http://www.csie.ntu.edu.tw/~winston/projects/teldap.html</a:t>
            </a:r>
          </a:p>
        </p:txBody>
      </p:sp>
      <p:pic>
        <p:nvPicPr>
          <p:cNvPr id="773" name="Shape 7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3239" y="2022197"/>
            <a:ext cx="2689500" cy="63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267cvn3rvuq91.cloudfront.net/i/images/Face%20detection.png?sw=590" id="774" name="Shape 7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41" y="3381840"/>
            <a:ext cx="1878300" cy="7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/>
          <p:nvPr/>
        </p:nvSpPr>
        <p:spPr>
          <a:xfrm>
            <a:off x="155436" y="4448675"/>
            <a:ext cx="2705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https://www.technologyreview.com/s/535201/the-face-detection-algorithm-set-to-revolutionize-image-search/</a:t>
            </a:r>
          </a:p>
        </p:txBody>
      </p:sp>
      <p:sp>
        <p:nvSpPr>
          <p:cNvPr id="776" name="Shape 776"/>
          <p:cNvSpPr/>
          <p:nvPr/>
        </p:nvSpPr>
        <p:spPr>
          <a:xfrm>
            <a:off x="2986359" y="4671015"/>
            <a:ext cx="241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http://www.extremetech.com/extreme/189259-real-time-emotion-detection-with-google-glass-an-awesome-creepy-taste-of-the-future-of-wearable-computers</a:t>
            </a:r>
          </a:p>
        </p:txBody>
      </p:sp>
      <p:pic>
        <p:nvPicPr>
          <p:cNvPr id="777" name="Shape 7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4653" y="3390451"/>
            <a:ext cx="2302500" cy="97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_det" id="778" name="Shape 7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4910" y="1265466"/>
            <a:ext cx="2055600" cy="11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Shape 779"/>
          <p:cNvSpPr/>
          <p:nvPr/>
        </p:nvSpPr>
        <p:spPr>
          <a:xfrm>
            <a:off x="2968877" y="2751565"/>
            <a:ext cx="2533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http://www.nextplatform.com/2015/08/10/google-research-boosts-deep-learning-detection-engine-with-gpus/</a:t>
            </a:r>
          </a:p>
        </p:txBody>
      </p:sp>
      <p:pic>
        <p:nvPicPr>
          <p:cNvPr id="780" name="Shape 7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79404" y="398797"/>
            <a:ext cx="2107500" cy="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/>
          <p:nvPr/>
        </p:nvSpPr>
        <p:spPr>
          <a:xfrm>
            <a:off x="6440485" y="1608552"/>
            <a:ext cx="2001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http://static.googleusercontent.com/media/research.google.com/ja//pubs/archive/42237.pdf</a:t>
            </a:r>
          </a:p>
        </p:txBody>
      </p:sp>
      <p:pic>
        <p:nvPicPr>
          <p:cNvPr id="782" name="Shape 7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50478" y="3364362"/>
            <a:ext cx="2565300" cy="10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/>
          <p:nvPr/>
        </p:nvSpPr>
        <p:spPr>
          <a:xfrm>
            <a:off x="6110208" y="4723567"/>
            <a:ext cx="266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https://papers.nips.cc/paper/4824-imagenet-classification-with-deep-convolutional-neural-networks.pdf</a:t>
            </a:r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1193130"/>
            <a:ext cx="1682400" cy="7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6876256" y="4731990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4716016" y="951570"/>
            <a:ext cx="4240800" cy="4104300"/>
          </a:xfrm>
          <a:prstGeom prst="rect">
            <a:avLst/>
          </a:prstGeom>
          <a:solidFill>
            <a:srgbClr val="FFFFCC"/>
          </a:solidFill>
          <a:ln cap="flat" cmpd="sng" w="1905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i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179512" y="951570"/>
            <a:ext cx="4240800" cy="4104300"/>
          </a:xfrm>
          <a:prstGeom prst="rect">
            <a:avLst/>
          </a:prstGeom>
          <a:solidFill>
            <a:srgbClr val="FFFFCC"/>
          </a:solidFill>
          <a:ln cap="flat" cmpd="sng" w="1905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i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3" name="Shape 7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フィーチャーエンジニアリング</a:t>
            </a:r>
          </a:p>
        </p:txBody>
      </p:sp>
      <p:grpSp>
        <p:nvGrpSpPr>
          <p:cNvPr id="794" name="Shape 794"/>
          <p:cNvGrpSpPr/>
          <p:nvPr/>
        </p:nvGrpSpPr>
        <p:grpSpPr>
          <a:xfrm>
            <a:off x="5991260" y="2355724"/>
            <a:ext cx="1575871" cy="1056795"/>
            <a:chOff x="1571604" y="1643050"/>
            <a:chExt cx="5322089" cy="4758194"/>
          </a:xfrm>
        </p:grpSpPr>
        <p:cxnSp>
          <p:nvCxnSpPr>
            <p:cNvPr id="795" name="Shape 795"/>
            <p:cNvCxnSpPr>
              <a:endCxn id="796" idx="4"/>
            </p:cNvCxnSpPr>
            <p:nvPr/>
          </p:nvCxnSpPr>
          <p:spPr>
            <a:xfrm rot="10800000">
              <a:off x="1893054" y="4214776"/>
              <a:ext cx="6483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7" name="Shape 797"/>
            <p:cNvCxnSpPr>
              <a:endCxn id="796" idx="4"/>
            </p:cNvCxnSpPr>
            <p:nvPr/>
          </p:nvCxnSpPr>
          <p:spPr>
            <a:xfrm rot="10800000">
              <a:off x="1893054" y="4214776"/>
              <a:ext cx="21378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8" name="Shape 798"/>
            <p:cNvCxnSpPr>
              <a:endCxn id="796" idx="4"/>
            </p:cNvCxnSpPr>
            <p:nvPr/>
          </p:nvCxnSpPr>
          <p:spPr>
            <a:xfrm rot="10800000">
              <a:off x="1893054" y="4214776"/>
              <a:ext cx="4715400" cy="15708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Shape 799"/>
            <p:cNvCxnSpPr>
              <a:endCxn id="800" idx="4"/>
            </p:cNvCxnSpPr>
            <p:nvPr/>
          </p:nvCxnSpPr>
          <p:spPr>
            <a:xfrm rot="10800000">
              <a:off x="3321814" y="4214776"/>
              <a:ext cx="3285600" cy="15708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Shape 801"/>
            <p:cNvCxnSpPr>
              <a:endCxn id="802" idx="4"/>
            </p:cNvCxnSpPr>
            <p:nvPr/>
          </p:nvCxnSpPr>
          <p:spPr>
            <a:xfrm rot="10800000">
              <a:off x="4750574" y="4214776"/>
              <a:ext cx="1857000" cy="15708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Shape 803"/>
            <p:cNvCxnSpPr>
              <a:endCxn id="804" idx="4"/>
            </p:cNvCxnSpPr>
            <p:nvPr/>
          </p:nvCxnSpPr>
          <p:spPr>
            <a:xfrm rot="10800000">
              <a:off x="6179334" y="4214776"/>
              <a:ext cx="428700" cy="15708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Shape 805"/>
            <p:cNvCxnSpPr>
              <a:endCxn id="804" idx="4"/>
            </p:cNvCxnSpPr>
            <p:nvPr/>
          </p:nvCxnSpPr>
          <p:spPr>
            <a:xfrm flipH="1" rot="10800000">
              <a:off x="3959334" y="4214776"/>
              <a:ext cx="22200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Shape 806"/>
            <p:cNvCxnSpPr>
              <a:endCxn id="804" idx="4"/>
            </p:cNvCxnSpPr>
            <p:nvPr/>
          </p:nvCxnSpPr>
          <p:spPr>
            <a:xfrm flipH="1" rot="10800000">
              <a:off x="2469234" y="4214776"/>
              <a:ext cx="37101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Shape 807"/>
            <p:cNvCxnSpPr>
              <a:endCxn id="800" idx="4"/>
            </p:cNvCxnSpPr>
            <p:nvPr/>
          </p:nvCxnSpPr>
          <p:spPr>
            <a:xfrm flipH="1" rot="10800000">
              <a:off x="2540614" y="4214776"/>
              <a:ext cx="7812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8" name="Shape 808"/>
            <p:cNvCxnSpPr>
              <a:endCxn id="802" idx="4"/>
            </p:cNvCxnSpPr>
            <p:nvPr/>
          </p:nvCxnSpPr>
          <p:spPr>
            <a:xfrm flipH="1" rot="10800000">
              <a:off x="2540774" y="4214776"/>
              <a:ext cx="22098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Shape 809"/>
            <p:cNvCxnSpPr>
              <a:endCxn id="802" idx="4"/>
            </p:cNvCxnSpPr>
            <p:nvPr/>
          </p:nvCxnSpPr>
          <p:spPr>
            <a:xfrm flipH="1" rot="10800000">
              <a:off x="4031174" y="4214776"/>
              <a:ext cx="7194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0" name="Shape 810"/>
            <p:cNvCxnSpPr>
              <a:endCxn id="800" idx="4"/>
            </p:cNvCxnSpPr>
            <p:nvPr/>
          </p:nvCxnSpPr>
          <p:spPr>
            <a:xfrm rot="10800000">
              <a:off x="3321814" y="4214776"/>
              <a:ext cx="7092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Shape 811"/>
            <p:cNvCxnSpPr/>
            <p:nvPr/>
          </p:nvCxnSpPr>
          <p:spPr>
            <a:xfrm rot="-5400000">
              <a:off x="2997739" y="2625493"/>
              <a:ext cx="1410900" cy="7524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Shape 812"/>
            <p:cNvCxnSpPr/>
            <p:nvPr/>
          </p:nvCxnSpPr>
          <p:spPr>
            <a:xfrm rot="-5400000">
              <a:off x="2283278" y="1911192"/>
              <a:ext cx="1410900" cy="21810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3" name="Shape 813"/>
            <p:cNvCxnSpPr/>
            <p:nvPr/>
          </p:nvCxnSpPr>
          <p:spPr>
            <a:xfrm flipH="1" rot="5400000">
              <a:off x="3742730" y="2632992"/>
              <a:ext cx="1410900" cy="7374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4" name="Shape 814"/>
            <p:cNvCxnSpPr/>
            <p:nvPr/>
          </p:nvCxnSpPr>
          <p:spPr>
            <a:xfrm flipH="1" rot="5400000">
              <a:off x="4457040" y="1918542"/>
              <a:ext cx="1410900" cy="2166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5" name="Shape 815"/>
            <p:cNvCxnSpPr/>
            <p:nvPr/>
          </p:nvCxnSpPr>
          <p:spPr>
            <a:xfrm flipH="1" rot="10800000">
              <a:off x="3326988" y="2286043"/>
              <a:ext cx="32811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6" name="Shape 816"/>
            <p:cNvCxnSpPr/>
            <p:nvPr/>
          </p:nvCxnSpPr>
          <p:spPr>
            <a:xfrm flipH="1" rot="10800000">
              <a:off x="1898228" y="2286042"/>
              <a:ext cx="47097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Shape 817"/>
            <p:cNvCxnSpPr/>
            <p:nvPr/>
          </p:nvCxnSpPr>
          <p:spPr>
            <a:xfrm flipH="1" rot="10800000">
              <a:off x="4816880" y="2286042"/>
              <a:ext cx="17910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Shape 818"/>
            <p:cNvCxnSpPr/>
            <p:nvPr/>
          </p:nvCxnSpPr>
          <p:spPr>
            <a:xfrm rot="-5400000">
              <a:off x="5716289" y="2815393"/>
              <a:ext cx="1421100" cy="3624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9" name="Shape 819"/>
            <p:cNvCxnSpPr/>
            <p:nvPr/>
          </p:nvCxnSpPr>
          <p:spPr>
            <a:xfrm flipH="1" rot="5400000">
              <a:off x="2256741" y="2636891"/>
              <a:ext cx="1421100" cy="7194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Shape 820"/>
            <p:cNvCxnSpPr/>
            <p:nvPr/>
          </p:nvCxnSpPr>
          <p:spPr>
            <a:xfrm rot="-5400000">
              <a:off x="1542278" y="2641993"/>
              <a:ext cx="1421100" cy="7092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Shape 821"/>
            <p:cNvCxnSpPr/>
            <p:nvPr/>
          </p:nvCxnSpPr>
          <p:spPr>
            <a:xfrm rot="10800000">
              <a:off x="2607381" y="2286042"/>
              <a:ext cx="22095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Shape 822"/>
            <p:cNvCxnSpPr/>
            <p:nvPr/>
          </p:nvCxnSpPr>
          <p:spPr>
            <a:xfrm rot="10800000">
              <a:off x="2607541" y="2286042"/>
              <a:ext cx="36381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6" name="Shape 796"/>
            <p:cNvSpPr/>
            <p:nvPr/>
          </p:nvSpPr>
          <p:spPr>
            <a:xfrm>
              <a:off x="1571604" y="3571876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3000364" y="3571876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4429124" y="3571876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5857884" y="3571876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5143504" y="1643050"/>
              <a:ext cx="642900" cy="642900"/>
            </a:xfrm>
            <a:prstGeom prst="rect">
              <a:avLst/>
            </a:prstGeom>
            <a:noFill/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1" lang="ja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</a:p>
          </p:txBody>
        </p:sp>
        <p:sp>
          <p:nvSpPr>
            <p:cNvPr id="824" name="Shape 824"/>
            <p:cNvSpPr/>
            <p:nvPr/>
          </p:nvSpPr>
          <p:spPr>
            <a:xfrm>
              <a:off x="2285984" y="1643050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3732035" y="1643050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6250793" y="1643050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2285984" y="5744447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3732035" y="5758344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6250793" y="5758344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30" name="Shape 830"/>
          <p:cNvGrpSpPr/>
          <p:nvPr/>
        </p:nvGrpSpPr>
        <p:grpSpPr>
          <a:xfrm>
            <a:off x="5991260" y="3271922"/>
            <a:ext cx="1575871" cy="1063038"/>
            <a:chOff x="1571604" y="1643050"/>
            <a:chExt cx="5322089" cy="4786304"/>
          </a:xfrm>
        </p:grpSpPr>
        <p:cxnSp>
          <p:nvCxnSpPr>
            <p:cNvPr id="831" name="Shape 831"/>
            <p:cNvCxnSpPr>
              <a:endCxn id="832" idx="4"/>
            </p:cNvCxnSpPr>
            <p:nvPr/>
          </p:nvCxnSpPr>
          <p:spPr>
            <a:xfrm rot="10800000">
              <a:off x="1893054" y="4214776"/>
              <a:ext cx="6483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3" name="Shape 833"/>
            <p:cNvCxnSpPr>
              <a:endCxn id="832" idx="4"/>
            </p:cNvCxnSpPr>
            <p:nvPr/>
          </p:nvCxnSpPr>
          <p:spPr>
            <a:xfrm rot="10800000">
              <a:off x="1893054" y="4214776"/>
              <a:ext cx="21378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4" name="Shape 834"/>
            <p:cNvCxnSpPr>
              <a:endCxn id="832" idx="4"/>
            </p:cNvCxnSpPr>
            <p:nvPr/>
          </p:nvCxnSpPr>
          <p:spPr>
            <a:xfrm rot="10800000">
              <a:off x="1893054" y="4214776"/>
              <a:ext cx="4715400" cy="15708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5" name="Shape 835"/>
            <p:cNvCxnSpPr>
              <a:endCxn id="836" idx="4"/>
            </p:cNvCxnSpPr>
            <p:nvPr/>
          </p:nvCxnSpPr>
          <p:spPr>
            <a:xfrm rot="10800000">
              <a:off x="3321814" y="4214776"/>
              <a:ext cx="3285600" cy="15708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7" name="Shape 837"/>
            <p:cNvCxnSpPr>
              <a:endCxn id="838" idx="4"/>
            </p:cNvCxnSpPr>
            <p:nvPr/>
          </p:nvCxnSpPr>
          <p:spPr>
            <a:xfrm rot="10800000">
              <a:off x="4750574" y="4214776"/>
              <a:ext cx="1857000" cy="15708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Shape 839"/>
            <p:cNvCxnSpPr>
              <a:endCxn id="840" idx="4"/>
            </p:cNvCxnSpPr>
            <p:nvPr/>
          </p:nvCxnSpPr>
          <p:spPr>
            <a:xfrm rot="10800000">
              <a:off x="6179334" y="4214776"/>
              <a:ext cx="428700" cy="15708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1" name="Shape 841"/>
            <p:cNvCxnSpPr>
              <a:endCxn id="840" idx="4"/>
            </p:cNvCxnSpPr>
            <p:nvPr/>
          </p:nvCxnSpPr>
          <p:spPr>
            <a:xfrm flipH="1" rot="10800000">
              <a:off x="3959334" y="4214776"/>
              <a:ext cx="22200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2" name="Shape 842"/>
            <p:cNvCxnSpPr>
              <a:endCxn id="840" idx="4"/>
            </p:cNvCxnSpPr>
            <p:nvPr/>
          </p:nvCxnSpPr>
          <p:spPr>
            <a:xfrm flipH="1" rot="10800000">
              <a:off x="2469234" y="4214776"/>
              <a:ext cx="37101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3" name="Shape 843"/>
            <p:cNvCxnSpPr>
              <a:endCxn id="836" idx="4"/>
            </p:cNvCxnSpPr>
            <p:nvPr/>
          </p:nvCxnSpPr>
          <p:spPr>
            <a:xfrm flipH="1" rot="10800000">
              <a:off x="2540614" y="4214776"/>
              <a:ext cx="7812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4" name="Shape 844"/>
            <p:cNvCxnSpPr>
              <a:endCxn id="838" idx="4"/>
            </p:cNvCxnSpPr>
            <p:nvPr/>
          </p:nvCxnSpPr>
          <p:spPr>
            <a:xfrm flipH="1" rot="10800000">
              <a:off x="2540774" y="4214776"/>
              <a:ext cx="22098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5" name="Shape 845"/>
            <p:cNvCxnSpPr>
              <a:endCxn id="838" idx="4"/>
            </p:cNvCxnSpPr>
            <p:nvPr/>
          </p:nvCxnSpPr>
          <p:spPr>
            <a:xfrm flipH="1" rot="10800000">
              <a:off x="4031174" y="4214776"/>
              <a:ext cx="7194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6" name="Shape 846"/>
            <p:cNvCxnSpPr>
              <a:endCxn id="836" idx="4"/>
            </p:cNvCxnSpPr>
            <p:nvPr/>
          </p:nvCxnSpPr>
          <p:spPr>
            <a:xfrm rot="10800000">
              <a:off x="3321814" y="4214776"/>
              <a:ext cx="709200" cy="1545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7" name="Shape 847"/>
            <p:cNvCxnSpPr/>
            <p:nvPr/>
          </p:nvCxnSpPr>
          <p:spPr>
            <a:xfrm rot="-5400000">
              <a:off x="2997739" y="2625493"/>
              <a:ext cx="1410900" cy="7524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8" name="Shape 848"/>
            <p:cNvCxnSpPr/>
            <p:nvPr/>
          </p:nvCxnSpPr>
          <p:spPr>
            <a:xfrm rot="-5400000">
              <a:off x="2283278" y="1911192"/>
              <a:ext cx="1410900" cy="21810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9" name="Shape 849"/>
            <p:cNvCxnSpPr/>
            <p:nvPr/>
          </p:nvCxnSpPr>
          <p:spPr>
            <a:xfrm flipH="1" rot="5400000">
              <a:off x="3742730" y="2632992"/>
              <a:ext cx="1410900" cy="7374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0" name="Shape 850"/>
            <p:cNvCxnSpPr/>
            <p:nvPr/>
          </p:nvCxnSpPr>
          <p:spPr>
            <a:xfrm flipH="1" rot="5400000">
              <a:off x="4457040" y="1918542"/>
              <a:ext cx="1410900" cy="21663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1" name="Shape 851"/>
            <p:cNvCxnSpPr/>
            <p:nvPr/>
          </p:nvCxnSpPr>
          <p:spPr>
            <a:xfrm flipH="1" rot="10800000">
              <a:off x="3326988" y="2286043"/>
              <a:ext cx="32811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2" name="Shape 852"/>
            <p:cNvCxnSpPr/>
            <p:nvPr/>
          </p:nvCxnSpPr>
          <p:spPr>
            <a:xfrm flipH="1" rot="10800000">
              <a:off x="1898228" y="2286042"/>
              <a:ext cx="47097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Shape 853"/>
            <p:cNvCxnSpPr/>
            <p:nvPr/>
          </p:nvCxnSpPr>
          <p:spPr>
            <a:xfrm flipH="1" rot="10800000">
              <a:off x="4816880" y="2286042"/>
              <a:ext cx="17910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4" name="Shape 854"/>
            <p:cNvCxnSpPr/>
            <p:nvPr/>
          </p:nvCxnSpPr>
          <p:spPr>
            <a:xfrm rot="-5400000">
              <a:off x="5716289" y="2815393"/>
              <a:ext cx="1421100" cy="3624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5" name="Shape 855"/>
            <p:cNvCxnSpPr/>
            <p:nvPr/>
          </p:nvCxnSpPr>
          <p:spPr>
            <a:xfrm flipH="1" rot="5400000">
              <a:off x="2256741" y="2636891"/>
              <a:ext cx="1421100" cy="7194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Shape 856"/>
            <p:cNvCxnSpPr/>
            <p:nvPr/>
          </p:nvCxnSpPr>
          <p:spPr>
            <a:xfrm rot="-5400000">
              <a:off x="1542278" y="2641993"/>
              <a:ext cx="1421100" cy="7092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Shape 857"/>
            <p:cNvCxnSpPr/>
            <p:nvPr/>
          </p:nvCxnSpPr>
          <p:spPr>
            <a:xfrm rot="10800000">
              <a:off x="2607381" y="2286042"/>
              <a:ext cx="22095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8" name="Shape 858"/>
            <p:cNvCxnSpPr/>
            <p:nvPr/>
          </p:nvCxnSpPr>
          <p:spPr>
            <a:xfrm rot="10800000">
              <a:off x="2607541" y="2286042"/>
              <a:ext cx="3638100" cy="142110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rgbClr val="3660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2" name="Shape 832"/>
            <p:cNvSpPr/>
            <p:nvPr/>
          </p:nvSpPr>
          <p:spPr>
            <a:xfrm>
              <a:off x="1571604" y="3571876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3000364" y="3571876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4429124" y="3571876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5857884" y="3571876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5143504" y="1643050"/>
              <a:ext cx="642900" cy="642900"/>
            </a:xfrm>
            <a:prstGeom prst="rect">
              <a:avLst/>
            </a:prstGeom>
            <a:noFill/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1" lang="ja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</a:p>
          </p:txBody>
        </p:sp>
        <p:sp>
          <p:nvSpPr>
            <p:cNvPr id="860" name="Shape 860"/>
            <p:cNvSpPr/>
            <p:nvPr/>
          </p:nvSpPr>
          <p:spPr>
            <a:xfrm>
              <a:off x="5072066" y="5786454"/>
              <a:ext cx="642900" cy="642900"/>
            </a:xfrm>
            <a:prstGeom prst="rect">
              <a:avLst/>
            </a:prstGeom>
            <a:noFill/>
            <a:ln>
              <a:noFill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1" lang="ja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</a:p>
          </p:txBody>
        </p:sp>
        <p:sp>
          <p:nvSpPr>
            <p:cNvPr id="861" name="Shape 861"/>
            <p:cNvSpPr/>
            <p:nvPr/>
          </p:nvSpPr>
          <p:spPr>
            <a:xfrm>
              <a:off x="2285984" y="1643050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3732035" y="1643050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6250793" y="1643050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2285984" y="5744447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3732035" y="5758344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6250793" y="5758344"/>
              <a:ext cx="642900" cy="642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i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67" name="Shape 867"/>
          <p:cNvSpPr/>
          <p:nvPr/>
        </p:nvSpPr>
        <p:spPr>
          <a:xfrm>
            <a:off x="251521" y="2305408"/>
            <a:ext cx="4096800" cy="1346400"/>
          </a:xfrm>
          <a:prstGeom prst="rect">
            <a:avLst/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特徴表現抽出（HOG，SIFT等）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人手で設計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8" name="Shape 8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464" y="1275606"/>
            <a:ext cx="1261500" cy="6699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869" name="Shape 869"/>
          <p:cNvGrpSpPr/>
          <p:nvPr/>
        </p:nvGrpSpPr>
        <p:grpSpPr>
          <a:xfrm rot="5400000">
            <a:off x="2156248" y="1992491"/>
            <a:ext cx="242059" cy="268921"/>
            <a:chOff x="4426132" y="3017876"/>
            <a:chExt cx="432016" cy="360001"/>
          </a:xfrm>
        </p:grpSpPr>
        <p:sp>
          <p:nvSpPr>
            <p:cNvPr id="870" name="Shape 870"/>
            <p:cNvSpPr/>
            <p:nvPr/>
          </p:nvSpPr>
          <p:spPr>
            <a:xfrm rot="5400000">
              <a:off x="4534148" y="3053876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 rot="5400000">
              <a:off x="4390132" y="3053877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2" name="Shape 8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176" y="1275606"/>
            <a:ext cx="1261500" cy="6699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73" name="Shape 873"/>
          <p:cNvSpPr/>
          <p:nvPr/>
        </p:nvSpPr>
        <p:spPr>
          <a:xfrm>
            <a:off x="4733681" y="850553"/>
            <a:ext cx="4000500" cy="5880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ja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</a:t>
            </a:r>
          </a:p>
        </p:txBody>
      </p:sp>
      <p:sp>
        <p:nvSpPr>
          <p:cNvPr id="874" name="Shape 874"/>
          <p:cNvSpPr/>
          <p:nvPr/>
        </p:nvSpPr>
        <p:spPr>
          <a:xfrm>
            <a:off x="212668" y="850553"/>
            <a:ext cx="4000500" cy="5880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ja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従来の画像認識</a:t>
            </a:r>
          </a:p>
        </p:txBody>
      </p:sp>
      <p:pic>
        <p:nvPicPr>
          <p:cNvPr id="875" name="Shape 8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082" y="2755639"/>
            <a:ext cx="1471200" cy="8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Shape 8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5697" y="2755639"/>
            <a:ext cx="2433000" cy="85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7" name="Shape 877"/>
          <p:cNvGrpSpPr/>
          <p:nvPr/>
        </p:nvGrpSpPr>
        <p:grpSpPr>
          <a:xfrm rot="5400000">
            <a:off x="6740678" y="2043657"/>
            <a:ext cx="242059" cy="268921"/>
            <a:chOff x="4426132" y="3017876"/>
            <a:chExt cx="432016" cy="360001"/>
          </a:xfrm>
        </p:grpSpPr>
        <p:sp>
          <p:nvSpPr>
            <p:cNvPr id="878" name="Shape 878"/>
            <p:cNvSpPr/>
            <p:nvPr/>
          </p:nvSpPr>
          <p:spPr>
            <a:xfrm rot="5400000">
              <a:off x="4534148" y="3053876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 rot="5400000">
              <a:off x="4390132" y="3053877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0" name="Shape 880"/>
          <p:cNvGrpSpPr/>
          <p:nvPr/>
        </p:nvGrpSpPr>
        <p:grpSpPr>
          <a:xfrm rot="5400000">
            <a:off x="2170460" y="3699774"/>
            <a:ext cx="242059" cy="268921"/>
            <a:chOff x="4426132" y="3017876"/>
            <a:chExt cx="432016" cy="360001"/>
          </a:xfrm>
        </p:grpSpPr>
        <p:sp>
          <p:nvSpPr>
            <p:cNvPr id="881" name="Shape 881"/>
            <p:cNvSpPr/>
            <p:nvPr/>
          </p:nvSpPr>
          <p:spPr>
            <a:xfrm rot="5400000">
              <a:off x="4534148" y="3053876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 rot="5400000">
              <a:off x="4390132" y="3053877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3" name="Shape 883"/>
          <p:cNvSpPr/>
          <p:nvPr/>
        </p:nvSpPr>
        <p:spPr>
          <a:xfrm>
            <a:off x="251520" y="3990431"/>
            <a:ext cx="4096800" cy="450600"/>
          </a:xfrm>
          <a:prstGeom prst="rect">
            <a:avLst/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ja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教師あり学習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ja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SVM，ロジスティック回帰等</a:t>
            </a:r>
          </a:p>
        </p:txBody>
      </p:sp>
      <p:grpSp>
        <p:nvGrpSpPr>
          <p:cNvPr id="884" name="Shape 884"/>
          <p:cNvGrpSpPr/>
          <p:nvPr/>
        </p:nvGrpSpPr>
        <p:grpSpPr>
          <a:xfrm rot="5400000">
            <a:off x="2166181" y="4462858"/>
            <a:ext cx="242059" cy="268921"/>
            <a:chOff x="4426132" y="3017876"/>
            <a:chExt cx="432016" cy="360001"/>
          </a:xfrm>
        </p:grpSpPr>
        <p:sp>
          <p:nvSpPr>
            <p:cNvPr id="885" name="Shape 885"/>
            <p:cNvSpPr/>
            <p:nvPr/>
          </p:nvSpPr>
          <p:spPr>
            <a:xfrm rot="5400000">
              <a:off x="4534148" y="3053876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 rot="5400000">
              <a:off x="4390132" y="3053877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Shape 887"/>
          <p:cNvGrpSpPr/>
          <p:nvPr/>
        </p:nvGrpSpPr>
        <p:grpSpPr>
          <a:xfrm rot="5400000">
            <a:off x="6696840" y="4462858"/>
            <a:ext cx="242059" cy="268921"/>
            <a:chOff x="4426132" y="3017876"/>
            <a:chExt cx="432016" cy="360001"/>
          </a:xfrm>
        </p:grpSpPr>
        <p:sp>
          <p:nvSpPr>
            <p:cNvPr id="888" name="Shape 888"/>
            <p:cNvSpPr/>
            <p:nvPr/>
          </p:nvSpPr>
          <p:spPr>
            <a:xfrm rot="5400000">
              <a:off x="4534148" y="3053876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 rot="5400000">
              <a:off x="4390132" y="3053877"/>
              <a:ext cx="360000" cy="2880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Shape 890"/>
          <p:cNvSpPr/>
          <p:nvPr/>
        </p:nvSpPr>
        <p:spPr>
          <a:xfrm>
            <a:off x="4807369" y="3197267"/>
            <a:ext cx="1783800" cy="742800"/>
          </a:xfrm>
          <a:prstGeom prst="wedgeRectCallout">
            <a:avLst>
              <a:gd fmla="val 36364" name="adj1"/>
              <a:gd fmla="val -74723" name="adj2"/>
            </a:avLst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パイプラインの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シンプル化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＝汎用性の向上</a:t>
            </a:r>
          </a:p>
        </p:txBody>
      </p:sp>
      <p:sp>
        <p:nvSpPr>
          <p:cNvPr id="891" name="Shape 891"/>
          <p:cNvSpPr/>
          <p:nvPr/>
        </p:nvSpPr>
        <p:spPr>
          <a:xfrm>
            <a:off x="7648932" y="2195118"/>
            <a:ext cx="1210500" cy="2246100"/>
          </a:xfrm>
          <a:prstGeom prst="wedgeRectCallout">
            <a:avLst>
              <a:gd fmla="val -74161" name="adj1"/>
              <a:gd fmla="val -20901" name="adj2"/>
            </a:avLst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特徴表現の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自動抽出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1876304" y="4718080"/>
            <a:ext cx="821700" cy="3003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“Dog”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6373722" y="4718080"/>
            <a:ext cx="821700" cy="3003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“Dog”</a:t>
            </a:r>
          </a:p>
        </p:txBody>
      </p:sp>
      <p:pic>
        <p:nvPicPr>
          <p:cNvPr id="894" name="Shape 8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14057" y="2707523"/>
            <a:ext cx="7950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1116" y="3573686"/>
            <a:ext cx="794400" cy="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Agenda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ja" sz="4800">
                <a:solidFill>
                  <a:srgbClr val="FF0000"/>
                </a:solidFill>
              </a:rPr>
              <a:t>Deep Learning講座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春学期の振り返り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秋学期説明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まとめ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idx="1" type="body"/>
          </p:nvPr>
        </p:nvSpPr>
        <p:spPr>
          <a:xfrm>
            <a:off x="457200" y="1059582"/>
            <a:ext cx="80031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ja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局所領域(受容野)の畳み込みとプーリングを繰り返す多層パーセプトロン</a:t>
            </a: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単純な全結合ネットワークと比べて大幅なパラメータ数の削減</a:t>
            </a: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ja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誤差逆伝播法による全体最適化</a:t>
            </a:r>
          </a:p>
          <a:p>
            <a:pPr indent="-8128" lvl="0" marL="109728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28" lvl="0" marL="109728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Shape 90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02" name="Shape 902"/>
          <p:cNvSpPr txBox="1"/>
          <p:nvPr>
            <p:ph type="title"/>
          </p:nvPr>
        </p:nvSpPr>
        <p:spPr>
          <a:xfrm>
            <a:off x="323528" y="148326"/>
            <a:ext cx="944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Convolutional neural network (CNN)</a:t>
            </a:r>
          </a:p>
        </p:txBody>
      </p:sp>
      <p:pic>
        <p:nvPicPr>
          <p:cNvPr id="903" name="Shape 9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407" y="2679762"/>
            <a:ext cx="7820100" cy="17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/>
          <p:nvPr/>
        </p:nvSpPr>
        <p:spPr>
          <a:xfrm>
            <a:off x="2771800" y="4569972"/>
            <a:ext cx="561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Y. LeCun, L. Bottou, Y. Bengio and P. Haffner: Gradient-Based Learning Applied to Document Recognition, Proceedings of the IEEE, 86(11):2278-2324, 1998.</a:t>
            </a:r>
          </a:p>
        </p:txBody>
      </p:sp>
      <p:sp>
        <p:nvSpPr>
          <p:cNvPr id="905" name="Shape 905"/>
          <p:cNvSpPr/>
          <p:nvPr/>
        </p:nvSpPr>
        <p:spPr>
          <a:xfrm>
            <a:off x="1648519" y="4137924"/>
            <a:ext cx="936000" cy="270000"/>
          </a:xfrm>
          <a:prstGeom prst="roundRect">
            <a:avLst>
              <a:gd fmla="val 16667" name="adj"/>
            </a:avLst>
          </a:prstGeom>
          <a:noFill/>
          <a:ln cap="flat" cmpd="sng" w="444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4168799" y="4137924"/>
            <a:ext cx="864000" cy="270000"/>
          </a:xfrm>
          <a:prstGeom prst="roundRect">
            <a:avLst>
              <a:gd fmla="val 16667" name="adj"/>
            </a:avLst>
          </a:prstGeom>
          <a:noFill/>
          <a:ln cap="flat" cmpd="sng" w="444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3088679" y="4137924"/>
            <a:ext cx="864000" cy="270000"/>
          </a:xfrm>
          <a:prstGeom prst="roundRect">
            <a:avLst>
              <a:gd fmla="val 16667" name="adj"/>
            </a:avLst>
          </a:prstGeom>
          <a:noFill/>
          <a:ln cap="flat" cmpd="sng" w="444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5104903" y="4137924"/>
            <a:ext cx="864000" cy="270000"/>
          </a:xfrm>
          <a:prstGeom prst="roundRect">
            <a:avLst>
              <a:gd fmla="val 16667" name="adj"/>
            </a:avLst>
          </a:prstGeom>
          <a:noFill/>
          <a:ln cap="flat" cmpd="sng" w="444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5824983" y="4029912"/>
            <a:ext cx="936000" cy="162000"/>
          </a:xfrm>
          <a:prstGeom prst="roundRect">
            <a:avLst>
              <a:gd fmla="val 16667" name="adj"/>
            </a:avLst>
          </a:prstGeom>
          <a:noFill/>
          <a:ln cap="flat" cmpd="sng" w="4445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6329039" y="4191930"/>
            <a:ext cx="936000" cy="162000"/>
          </a:xfrm>
          <a:prstGeom prst="roundRect">
            <a:avLst>
              <a:gd fmla="val 16667" name="adj"/>
            </a:avLst>
          </a:prstGeom>
          <a:noFill/>
          <a:ln cap="flat" cmpd="sng" w="4445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Shape 911"/>
          <p:cNvSpPr/>
          <p:nvPr/>
        </p:nvSpPr>
        <p:spPr>
          <a:xfrm rot="1092141">
            <a:off x="7031222" y="2961835"/>
            <a:ext cx="280433" cy="462814"/>
          </a:xfrm>
          <a:prstGeom prst="downArrow">
            <a:avLst>
              <a:gd fmla="val 39316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Shape 912"/>
          <p:cNvSpPr txBox="1"/>
          <p:nvPr/>
        </p:nvSpPr>
        <p:spPr>
          <a:xfrm>
            <a:off x="6372200" y="2571750"/>
            <a:ext cx="2519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ja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最終的に、識別したいクラス数と同数のニューロンへ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3847598"/>
            <a:ext cx="830100" cy="83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"/>
            <a:headEnd len="med" w="med" type="none"/>
            <a:tailEnd len="med" w="med" type="none"/>
          </a:ln>
        </p:spPr>
      </p:pic>
      <p:sp>
        <p:nvSpPr>
          <p:cNvPr id="914" name="Shape 914"/>
          <p:cNvSpPr txBox="1"/>
          <p:nvPr/>
        </p:nvSpPr>
        <p:spPr>
          <a:xfrm>
            <a:off x="6876256" y="4731990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/>
        </p:nvSpPr>
        <p:spPr>
          <a:xfrm>
            <a:off x="179512" y="3000151"/>
            <a:ext cx="8747400" cy="2055900"/>
          </a:xfrm>
          <a:prstGeom prst="rect">
            <a:avLst/>
          </a:prstGeom>
          <a:solidFill>
            <a:srgbClr val="FFFFCC"/>
          </a:solidFill>
          <a:ln cap="flat" cmpd="sng" w="1905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畳み込みネットワーク（CNN）</a:t>
            </a:r>
          </a:p>
        </p:txBody>
      </p:sp>
      <p:sp>
        <p:nvSpPr>
          <p:cNvPr id="921" name="Shape 9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畳み込み（Convolution）</a:t>
            </a:r>
          </a:p>
        </p:txBody>
      </p:sp>
      <p:sp>
        <p:nvSpPr>
          <p:cNvPr id="922" name="Shape 922"/>
          <p:cNvSpPr/>
          <p:nvPr/>
        </p:nvSpPr>
        <p:spPr>
          <a:xfrm>
            <a:off x="107504" y="951570"/>
            <a:ext cx="4392600" cy="1890300"/>
          </a:xfrm>
          <a:prstGeom prst="rect">
            <a:avLst/>
          </a:prstGeom>
          <a:solidFill>
            <a:srgbClr val="FFFFCC"/>
          </a:solidFill>
          <a:ln cap="flat" cmpd="sng" w="1905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一般的なエッジ抽出と特徴量（画像フィルタ）</a:t>
            </a:r>
          </a:p>
        </p:txBody>
      </p:sp>
      <p:sp>
        <p:nvSpPr>
          <p:cNvPr id="923" name="Shape 923"/>
          <p:cNvSpPr/>
          <p:nvPr/>
        </p:nvSpPr>
        <p:spPr>
          <a:xfrm>
            <a:off x="2787824" y="4245936"/>
            <a:ext cx="2688900" cy="573000"/>
          </a:xfrm>
          <a:prstGeom prst="rect">
            <a:avLst/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各フィルタは画像全体で共有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複数の畳み込み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フィルタ（赤・黒）を用意</a:t>
            </a:r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275606"/>
            <a:ext cx="4171200" cy="1198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5" name="Shape 925"/>
          <p:cNvGraphicFramePr/>
          <p:nvPr/>
        </p:nvGraphicFramePr>
        <p:xfrm>
          <a:off x="2822312" y="35311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{80E191F6-2B92-4158-9699-AC6C9FA67A15}</a:tableStyleId>
              </a:tblPr>
              <a:tblGrid>
                <a:gridCol w="232200"/>
                <a:gridCol w="232200"/>
                <a:gridCol w="232200"/>
              </a:tblGrid>
              <a:tr h="172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38775" marB="38775" marR="103400" marL="10340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38775" marB="38775" marR="103400" marL="10340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38775" marB="38775" marR="103400" marL="10340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172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38775" marB="38775" marR="103400" marL="10340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38775" marB="38775" marR="103400" marL="10340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38775" marB="38775" marR="103400" marL="10340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172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38775" marB="38775" marR="103400" marL="10340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38775" marB="38775" marR="103400" marL="10340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38775" marB="38775" marR="103400" marL="10340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26" name="Shape 926"/>
          <p:cNvSpPr/>
          <p:nvPr/>
        </p:nvSpPr>
        <p:spPr>
          <a:xfrm>
            <a:off x="755576" y="2571857"/>
            <a:ext cx="2952300" cy="216000"/>
          </a:xfrm>
          <a:prstGeom prst="wedgeRectCallout">
            <a:avLst>
              <a:gd fmla="val 6446" name="adj1"/>
              <a:gd fmla="val -218741" name="adj2"/>
            </a:avLst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人手でフィルタを設計</a:t>
            </a:r>
          </a:p>
        </p:txBody>
      </p:sp>
      <p:sp>
        <p:nvSpPr>
          <p:cNvPr id="927" name="Shape 927"/>
          <p:cNvSpPr/>
          <p:nvPr/>
        </p:nvSpPr>
        <p:spPr>
          <a:xfrm>
            <a:off x="3984178" y="3373814"/>
            <a:ext cx="1492500" cy="710100"/>
          </a:xfrm>
          <a:prstGeom prst="wedgeRectCallout">
            <a:avLst>
              <a:gd fmla="val -78447" name="adj1"/>
              <a:gd fmla="val 4938" name="adj2"/>
            </a:avLst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識別に有効なフィルタを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自動学習</a:t>
            </a:r>
          </a:p>
        </p:txBody>
      </p:sp>
      <p:cxnSp>
        <p:nvCxnSpPr>
          <p:cNvPr id="928" name="Shape 928"/>
          <p:cNvCxnSpPr/>
          <p:nvPr/>
        </p:nvCxnSpPr>
        <p:spPr>
          <a:xfrm>
            <a:off x="2344344" y="3581924"/>
            <a:ext cx="4434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929" name="Shape 929"/>
          <p:cNvSpPr/>
          <p:nvPr/>
        </p:nvSpPr>
        <p:spPr>
          <a:xfrm>
            <a:off x="4572000" y="951570"/>
            <a:ext cx="4392600" cy="1890300"/>
          </a:xfrm>
          <a:prstGeom prst="rect">
            <a:avLst/>
          </a:prstGeom>
          <a:solidFill>
            <a:srgbClr val="FFFFCC"/>
          </a:solidFill>
          <a:ln cap="flat" cmpd="sng" w="1905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全結合ネットワーク？</a:t>
            </a:r>
          </a:p>
        </p:txBody>
      </p:sp>
      <p:sp>
        <p:nvSpPr>
          <p:cNvPr id="930" name="Shape 930"/>
          <p:cNvSpPr/>
          <p:nvPr/>
        </p:nvSpPr>
        <p:spPr>
          <a:xfrm>
            <a:off x="5220072" y="2318909"/>
            <a:ext cx="3466800" cy="468900"/>
          </a:xfrm>
          <a:prstGeom prst="wedgeRectCallout">
            <a:avLst>
              <a:gd fmla="val -9275" name="adj1"/>
              <a:gd fmla="val -141248" name="adj2"/>
            </a:avLst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小さい画像でも膨大な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パラメータ数</a:t>
            </a:r>
          </a:p>
        </p:txBody>
      </p:sp>
      <p:pic>
        <p:nvPicPr>
          <p:cNvPr id="931" name="Shape 9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5504" y="1340946"/>
            <a:ext cx="1706700" cy="9063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32" name="Shape 932"/>
          <p:cNvSpPr/>
          <p:nvPr/>
        </p:nvSpPr>
        <p:spPr>
          <a:xfrm>
            <a:off x="7178067" y="1621536"/>
            <a:ext cx="327000" cy="245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33" name="Shape 933"/>
          <p:cNvCxnSpPr>
            <a:stCxn id="932" idx="2"/>
          </p:cNvCxnSpPr>
          <p:nvPr/>
        </p:nvCxnSpPr>
        <p:spPr>
          <a:xfrm rot="10800000">
            <a:off x="5003967" y="1491636"/>
            <a:ext cx="2174100" cy="252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Shape 934"/>
          <p:cNvCxnSpPr/>
          <p:nvPr/>
        </p:nvCxnSpPr>
        <p:spPr>
          <a:xfrm rot="10800000">
            <a:off x="5004133" y="1599548"/>
            <a:ext cx="2221800" cy="165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Shape 935"/>
          <p:cNvCxnSpPr>
            <a:stCxn id="932" idx="2"/>
          </p:cNvCxnSpPr>
          <p:nvPr/>
        </p:nvCxnSpPr>
        <p:spPr>
          <a:xfrm rot="10800000">
            <a:off x="5003967" y="1704036"/>
            <a:ext cx="2174100" cy="40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Shape 936"/>
          <p:cNvCxnSpPr>
            <a:stCxn id="932" idx="2"/>
          </p:cNvCxnSpPr>
          <p:nvPr/>
        </p:nvCxnSpPr>
        <p:spPr>
          <a:xfrm flipH="1">
            <a:off x="5075967" y="1744236"/>
            <a:ext cx="2102100" cy="67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Shape 937"/>
          <p:cNvCxnSpPr>
            <a:stCxn id="932" idx="2"/>
          </p:cNvCxnSpPr>
          <p:nvPr/>
        </p:nvCxnSpPr>
        <p:spPr>
          <a:xfrm flipH="1">
            <a:off x="5230467" y="1744236"/>
            <a:ext cx="1947600" cy="175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Shape 938"/>
          <p:cNvCxnSpPr>
            <a:stCxn id="932" idx="2"/>
          </p:cNvCxnSpPr>
          <p:nvPr/>
        </p:nvCxnSpPr>
        <p:spPr>
          <a:xfrm rot="10800000">
            <a:off x="5230467" y="1704036"/>
            <a:ext cx="1947600" cy="40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Shape 939"/>
          <p:cNvCxnSpPr>
            <a:stCxn id="932" idx="2"/>
          </p:cNvCxnSpPr>
          <p:nvPr/>
        </p:nvCxnSpPr>
        <p:spPr>
          <a:xfrm rot="10800000">
            <a:off x="5230467" y="1545636"/>
            <a:ext cx="1947600" cy="198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Shape 940"/>
          <p:cNvCxnSpPr>
            <a:stCxn id="932" idx="2"/>
          </p:cNvCxnSpPr>
          <p:nvPr/>
        </p:nvCxnSpPr>
        <p:spPr>
          <a:xfrm rot="10800000">
            <a:off x="5518467" y="1605936"/>
            <a:ext cx="1659600" cy="138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Shape 941"/>
          <p:cNvCxnSpPr>
            <a:stCxn id="932" idx="2"/>
          </p:cNvCxnSpPr>
          <p:nvPr/>
        </p:nvCxnSpPr>
        <p:spPr>
          <a:xfrm rot="10800000">
            <a:off x="5230467" y="1437936"/>
            <a:ext cx="1947600" cy="306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Shape 942"/>
          <p:cNvCxnSpPr>
            <a:stCxn id="932" idx="2"/>
          </p:cNvCxnSpPr>
          <p:nvPr/>
        </p:nvCxnSpPr>
        <p:spPr>
          <a:xfrm rot="10800000">
            <a:off x="5518467" y="1383636"/>
            <a:ext cx="1659600" cy="360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" name="Shape 943"/>
          <p:cNvCxnSpPr>
            <a:stCxn id="932" idx="2"/>
          </p:cNvCxnSpPr>
          <p:nvPr/>
        </p:nvCxnSpPr>
        <p:spPr>
          <a:xfrm flipH="1">
            <a:off x="5518467" y="1744236"/>
            <a:ext cx="1659600" cy="67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Shape 944"/>
          <p:cNvCxnSpPr>
            <a:stCxn id="932" idx="2"/>
          </p:cNvCxnSpPr>
          <p:nvPr/>
        </p:nvCxnSpPr>
        <p:spPr>
          <a:xfrm flipH="1">
            <a:off x="5662467" y="1744236"/>
            <a:ext cx="1515600" cy="175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Shape 945"/>
          <p:cNvCxnSpPr>
            <a:stCxn id="932" idx="2"/>
          </p:cNvCxnSpPr>
          <p:nvPr/>
        </p:nvCxnSpPr>
        <p:spPr>
          <a:xfrm flipH="1">
            <a:off x="5734467" y="1744236"/>
            <a:ext cx="1443600" cy="283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Shape 946"/>
          <p:cNvCxnSpPr>
            <a:stCxn id="932" idx="2"/>
          </p:cNvCxnSpPr>
          <p:nvPr/>
        </p:nvCxnSpPr>
        <p:spPr>
          <a:xfrm rot="10800000">
            <a:off x="5806467" y="1704036"/>
            <a:ext cx="1371600" cy="40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Shape 947"/>
          <p:cNvCxnSpPr>
            <a:stCxn id="932" idx="2"/>
          </p:cNvCxnSpPr>
          <p:nvPr/>
        </p:nvCxnSpPr>
        <p:spPr>
          <a:xfrm rot="10800000">
            <a:off x="5806467" y="1380036"/>
            <a:ext cx="1371600" cy="364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Shape 948"/>
          <p:cNvCxnSpPr>
            <a:stCxn id="932" idx="2"/>
          </p:cNvCxnSpPr>
          <p:nvPr/>
        </p:nvCxnSpPr>
        <p:spPr>
          <a:xfrm flipH="1">
            <a:off x="5374467" y="1744236"/>
            <a:ext cx="1803600" cy="17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Shape 949"/>
          <p:cNvCxnSpPr>
            <a:stCxn id="932" idx="2"/>
          </p:cNvCxnSpPr>
          <p:nvPr/>
        </p:nvCxnSpPr>
        <p:spPr>
          <a:xfrm rot="10800000">
            <a:off x="5156367" y="1605936"/>
            <a:ext cx="2021700" cy="138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Shape 950"/>
          <p:cNvSpPr/>
          <p:nvPr/>
        </p:nvSpPr>
        <p:spPr>
          <a:xfrm>
            <a:off x="7668344" y="1621536"/>
            <a:ext cx="327000" cy="245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8172400" y="1621536"/>
            <a:ext cx="327000" cy="245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2" name="Shape 952"/>
          <p:cNvSpPr txBox="1"/>
          <p:nvPr/>
        </p:nvSpPr>
        <p:spPr>
          <a:xfrm>
            <a:off x="8505910" y="1465388"/>
            <a:ext cx="433200" cy="3924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953" name="Shape 953"/>
          <p:cNvSpPr/>
          <p:nvPr/>
        </p:nvSpPr>
        <p:spPr>
          <a:xfrm>
            <a:off x="2017493" y="4479560"/>
            <a:ext cx="327000" cy="245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2017493" y="4569972"/>
            <a:ext cx="327000" cy="245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5" name="Shape 9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927" y="3587372"/>
            <a:ext cx="1706700" cy="9063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56" name="Shape 956"/>
          <p:cNvSpPr/>
          <p:nvPr/>
        </p:nvSpPr>
        <p:spPr>
          <a:xfrm>
            <a:off x="539552" y="3705876"/>
            <a:ext cx="288000" cy="21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752844" y="3669461"/>
            <a:ext cx="288000" cy="21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959130" y="3633702"/>
            <a:ext cx="288000" cy="21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Shape 959"/>
          <p:cNvSpPr/>
          <p:nvPr/>
        </p:nvSpPr>
        <p:spPr>
          <a:xfrm>
            <a:off x="2017493" y="3985637"/>
            <a:ext cx="327000" cy="245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2017493" y="4076050"/>
            <a:ext cx="327000" cy="245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2017493" y="3459355"/>
            <a:ext cx="327000" cy="245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2017493" y="3549767"/>
            <a:ext cx="327000" cy="2454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63" name="Shape 963"/>
          <p:cNvCxnSpPr>
            <a:endCxn id="961" idx="2"/>
          </p:cNvCxnSpPr>
          <p:nvPr/>
        </p:nvCxnSpPr>
        <p:spPr>
          <a:xfrm flipH="1" rot="10800000">
            <a:off x="1115693" y="3582055"/>
            <a:ext cx="901800" cy="177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Shape 964"/>
          <p:cNvCxnSpPr>
            <a:endCxn id="953" idx="2"/>
          </p:cNvCxnSpPr>
          <p:nvPr/>
        </p:nvCxnSpPr>
        <p:spPr>
          <a:xfrm>
            <a:off x="719393" y="3824960"/>
            <a:ext cx="1298100" cy="777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Shape 965"/>
          <p:cNvCxnSpPr>
            <a:endCxn id="959" idx="2"/>
          </p:cNvCxnSpPr>
          <p:nvPr/>
        </p:nvCxnSpPr>
        <p:spPr>
          <a:xfrm>
            <a:off x="920393" y="3772937"/>
            <a:ext cx="1097100" cy="335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Shape 966"/>
          <p:cNvCxnSpPr>
            <a:endCxn id="962" idx="2"/>
          </p:cNvCxnSpPr>
          <p:nvPr/>
        </p:nvCxnSpPr>
        <p:spPr>
          <a:xfrm flipH="1" rot="10800000">
            <a:off x="1133693" y="3672467"/>
            <a:ext cx="883800" cy="9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Shape 967"/>
          <p:cNvCxnSpPr>
            <a:endCxn id="960" idx="2"/>
          </p:cNvCxnSpPr>
          <p:nvPr/>
        </p:nvCxnSpPr>
        <p:spPr>
          <a:xfrm>
            <a:off x="917693" y="3770950"/>
            <a:ext cx="1099800" cy="42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Shape 968"/>
          <p:cNvCxnSpPr>
            <a:endCxn id="954" idx="2"/>
          </p:cNvCxnSpPr>
          <p:nvPr/>
        </p:nvCxnSpPr>
        <p:spPr>
          <a:xfrm>
            <a:off x="730493" y="3823872"/>
            <a:ext cx="1287000" cy="86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Shape 969"/>
          <p:cNvSpPr/>
          <p:nvPr/>
        </p:nvSpPr>
        <p:spPr>
          <a:xfrm rot="5400000">
            <a:off x="5816192" y="3871415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Shape 970"/>
          <p:cNvSpPr/>
          <p:nvPr/>
        </p:nvSpPr>
        <p:spPr>
          <a:xfrm rot="5400000">
            <a:off x="5672176" y="3871416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6228184" y="3165816"/>
            <a:ext cx="2345400" cy="486000"/>
          </a:xfrm>
          <a:prstGeom prst="rect">
            <a:avLst/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プーリング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局所的な反応をまとめる</a:t>
            </a:r>
          </a:p>
        </p:txBody>
      </p:sp>
      <p:sp>
        <p:nvSpPr>
          <p:cNvPr id="972" name="Shape 972"/>
          <p:cNvSpPr/>
          <p:nvPr/>
        </p:nvSpPr>
        <p:spPr>
          <a:xfrm>
            <a:off x="6228184" y="3813888"/>
            <a:ext cx="2530500" cy="1135200"/>
          </a:xfrm>
          <a:prstGeom prst="wedgeRectCallout">
            <a:avLst>
              <a:gd fmla="val -9744" name="adj1"/>
              <a:gd fmla="val -72593" name="adj2"/>
            </a:avLst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領域内での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平行移動不変性を獲得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最大値プーリング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平均値プーリング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など</a:t>
            </a:r>
          </a:p>
        </p:txBody>
      </p:sp>
      <p:sp>
        <p:nvSpPr>
          <p:cNvPr id="973" name="Shape 973"/>
          <p:cNvSpPr/>
          <p:nvPr/>
        </p:nvSpPr>
        <p:spPr>
          <a:xfrm>
            <a:off x="5256752" y="2030779"/>
            <a:ext cx="3781800" cy="355500"/>
          </a:xfrm>
          <a:prstGeom prst="rect">
            <a:avLst/>
          </a:prstGeom>
          <a:solidFill>
            <a:srgbClr val="DAE5F1"/>
          </a:solidFill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領域内での平行移動不変性を獲得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実践的なテクニック集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最新の研究動向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6876256" y="4731990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Shape 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750" y="0"/>
            <a:ext cx="7132500" cy="5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 txBox="1"/>
          <p:nvPr/>
        </p:nvSpPr>
        <p:spPr>
          <a:xfrm>
            <a:off x="6876256" y="4731990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Shape 9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/>
        </p:nvSpPr>
        <p:spPr>
          <a:xfrm>
            <a:off x="6876256" y="249492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78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 txBox="1"/>
          <p:nvPr/>
        </p:nvSpPr>
        <p:spPr>
          <a:xfrm>
            <a:off x="6876256" y="4731990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Shape 10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Shape 1008"/>
          <p:cNvSpPr txBox="1"/>
          <p:nvPr/>
        </p:nvSpPr>
        <p:spPr>
          <a:xfrm>
            <a:off x="6876256" y="4731990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Shape 10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6876256" y="4731990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5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/>
        </p:nvSpPr>
        <p:spPr>
          <a:xfrm>
            <a:off x="6876256" y="4731990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ja"/>
              <a:t>DLJP</a:t>
            </a:r>
            <a:r>
              <a:rPr lang="ja"/>
              <a:t>の</a:t>
            </a:r>
            <a:r>
              <a:rPr lang="ja"/>
              <a:t>教育</a:t>
            </a:r>
            <a:r>
              <a:rPr lang="ja"/>
              <a:t>プログラム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3419862" y="1164426"/>
            <a:ext cx="2304300" cy="23166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DL基礎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習得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MLP、CNN、Optim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SGD、Dropout</a:t>
            </a: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、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RNN、Seq2Seq </a:t>
            </a: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228175" y="1164426"/>
            <a:ext cx="2304300" cy="2316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応用力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育成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高度な</a:t>
            </a: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画像認識、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DQN、</a:t>
            </a: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生成モデル</a:t>
            </a: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、</a:t>
            </a:r>
            <a:b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GPGPU、DB ...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611550" y="4528450"/>
            <a:ext cx="7920900" cy="4881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実践的な人工知能技術を持つ人材を排出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611550" y="1164426"/>
            <a:ext cx="2304300" cy="2316600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基礎開発力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育成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仮想環境、SSH、</a:t>
            </a:r>
            <a:b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Git、Python、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、Scipy </a:t>
            </a: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305" name="Shape 305"/>
          <p:cNvSpPr/>
          <p:nvPr/>
        </p:nvSpPr>
        <p:spPr>
          <a:xfrm rot="5400000">
            <a:off x="3140872" y="2140107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 rot="5400000">
            <a:off x="2996856" y="2140108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 rot="5400000">
            <a:off x="5949184" y="2140107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/>
          <p:nvPr/>
        </p:nvSpPr>
        <p:spPr>
          <a:xfrm rot="5400000">
            <a:off x="5805168" y="2140108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 rot="10800000">
            <a:off x="4068056" y="4216037"/>
            <a:ext cx="1008000" cy="216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611550" y="3671901"/>
            <a:ext cx="7920900" cy="460500"/>
          </a:xfrm>
          <a:prstGeom prst="rect">
            <a:avLst/>
          </a:prstGeom>
          <a:solidFill>
            <a:srgbClr val="76923C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DLJP</a:t>
            </a: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教育プログラム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Chap9, 10</a:t>
            </a:r>
            <a:r>
              <a:rPr lang="ja" sz="3959"/>
              <a:t>, 11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ja" sz="3959"/>
              <a:t>RNNと言語モデル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Shape 10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25" y="152400"/>
            <a:ext cx="641373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Shape 1031"/>
          <p:cNvSpPr txBox="1"/>
          <p:nvPr/>
        </p:nvSpPr>
        <p:spPr>
          <a:xfrm>
            <a:off x="7768802" y="4433459"/>
            <a:ext cx="1375200" cy="622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牛久先生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Shape 10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288" y="152400"/>
            <a:ext cx="65554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Shape 1037"/>
          <p:cNvSpPr txBox="1"/>
          <p:nvPr/>
        </p:nvSpPr>
        <p:spPr>
          <a:xfrm>
            <a:off x="7768802" y="4433459"/>
            <a:ext cx="1375200" cy="622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牛久先生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Shape 10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825" y="152400"/>
            <a:ext cx="64557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 txBox="1"/>
          <p:nvPr/>
        </p:nvSpPr>
        <p:spPr>
          <a:xfrm>
            <a:off x="7768802" y="4433459"/>
            <a:ext cx="1375200" cy="622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牛久先生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00" y="152400"/>
            <a:ext cx="64557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Shape 1049"/>
          <p:cNvSpPr txBox="1"/>
          <p:nvPr/>
        </p:nvSpPr>
        <p:spPr>
          <a:xfrm>
            <a:off x="7768802" y="4433459"/>
            <a:ext cx="1375200" cy="622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牛久先生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Shape 10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00" y="152400"/>
            <a:ext cx="64557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Shape 1055"/>
          <p:cNvSpPr txBox="1"/>
          <p:nvPr/>
        </p:nvSpPr>
        <p:spPr>
          <a:xfrm>
            <a:off x="7768802" y="4433459"/>
            <a:ext cx="1375200" cy="622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牛久先生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Shape 10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00" y="152400"/>
            <a:ext cx="64557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 txBox="1"/>
          <p:nvPr/>
        </p:nvSpPr>
        <p:spPr>
          <a:xfrm>
            <a:off x="7768802" y="4433459"/>
            <a:ext cx="1375200" cy="622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牛久先生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Shape 10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00" y="152400"/>
            <a:ext cx="64557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 txBox="1"/>
          <p:nvPr/>
        </p:nvSpPr>
        <p:spPr>
          <a:xfrm>
            <a:off x="7768802" y="4433459"/>
            <a:ext cx="1375200" cy="622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牛久先生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資料より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Agenda</a:t>
            </a:r>
          </a:p>
        </p:txBody>
      </p:sp>
      <p:sp>
        <p:nvSpPr>
          <p:cNvPr id="1073" name="Shape 107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ja" sz="4800">
                <a:solidFill>
                  <a:srgbClr val="000000"/>
                </a:solidFill>
              </a:rPr>
              <a:t>Deep Learning講座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春学期の振り返り</a:t>
            </a:r>
          </a:p>
          <a:p>
            <a:pPr indent="-533400" lvl="0" marL="4572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ja" sz="4800">
                <a:solidFill>
                  <a:srgbClr val="FF0000"/>
                </a:solidFill>
              </a:rPr>
              <a:t>秋学期説明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まとめ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テーマは</a:t>
            </a:r>
          </a:p>
          <a:p>
            <a:pPr lvl="0">
              <a:spcBef>
                <a:spcPts val="0"/>
              </a:spcBef>
              <a:buNone/>
            </a:pPr>
            <a:r>
              <a:rPr lang="ja"/>
              <a:t>「実践力」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人材の育成が</a:t>
            </a:r>
            <a:b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追い付いていない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ja"/>
              <a:t>DLJPの教育プログラム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3419862" y="1164426"/>
            <a:ext cx="2304300" cy="23166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DL基礎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習得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MLP、CNN、Optim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SGD、Dropout</a:t>
            </a: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、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RNN、Seq2Seq </a:t>
            </a: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1085" name="Shape 1085"/>
          <p:cNvSpPr txBox="1"/>
          <p:nvPr/>
        </p:nvSpPr>
        <p:spPr>
          <a:xfrm>
            <a:off x="6228175" y="1164426"/>
            <a:ext cx="2304300" cy="2316600"/>
          </a:xfrm>
          <a:prstGeom prst="rect">
            <a:avLst/>
          </a:prstGeom>
          <a:solidFill>
            <a:schemeClr val="accen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応用力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育成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高度な</a:t>
            </a: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画像認識、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DQN、生成モデル</a:t>
            </a: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、</a:t>
            </a:r>
            <a:b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GPGPU、DB ...</a:t>
            </a:r>
          </a:p>
        </p:txBody>
      </p:sp>
      <p:sp>
        <p:nvSpPr>
          <p:cNvPr id="1086" name="Shape 1086"/>
          <p:cNvSpPr txBox="1"/>
          <p:nvPr/>
        </p:nvSpPr>
        <p:spPr>
          <a:xfrm>
            <a:off x="611550" y="4528450"/>
            <a:ext cx="7920900" cy="4881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実践的な人工知能技術を持つ人材を排出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611550" y="1164426"/>
            <a:ext cx="2304300" cy="2316600"/>
          </a:xfrm>
          <a:prstGeom prst="rect">
            <a:avLst/>
          </a:prstGeom>
          <a:solidFill>
            <a:schemeClr val="accent5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基礎開発力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育成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仮想環境、SSH、</a:t>
            </a:r>
            <a:b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Git、Python、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j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、Scipy </a:t>
            </a:r>
            <a:r>
              <a:rPr b="0" i="0" lang="j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1088" name="Shape 1088"/>
          <p:cNvSpPr/>
          <p:nvPr/>
        </p:nvSpPr>
        <p:spPr>
          <a:xfrm rot="5400000">
            <a:off x="3140872" y="2140107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Shape 1089"/>
          <p:cNvSpPr/>
          <p:nvPr/>
        </p:nvSpPr>
        <p:spPr>
          <a:xfrm rot="5400000">
            <a:off x="2996856" y="2140108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Shape 1090"/>
          <p:cNvSpPr/>
          <p:nvPr/>
        </p:nvSpPr>
        <p:spPr>
          <a:xfrm rot="5400000">
            <a:off x="5949184" y="2140107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Shape 1091"/>
          <p:cNvSpPr/>
          <p:nvPr/>
        </p:nvSpPr>
        <p:spPr>
          <a:xfrm rot="5400000">
            <a:off x="5805168" y="2140108"/>
            <a:ext cx="270000" cy="28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Shape 1092"/>
          <p:cNvSpPr/>
          <p:nvPr/>
        </p:nvSpPr>
        <p:spPr>
          <a:xfrm rot="10800000">
            <a:off x="4068056" y="4216037"/>
            <a:ext cx="1008000" cy="216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Shape 1093"/>
          <p:cNvSpPr txBox="1"/>
          <p:nvPr/>
        </p:nvSpPr>
        <p:spPr>
          <a:xfrm>
            <a:off x="611550" y="3671901"/>
            <a:ext cx="7920900" cy="460500"/>
          </a:xfrm>
          <a:prstGeom prst="rect">
            <a:avLst/>
          </a:prstGeom>
          <a:solidFill>
            <a:srgbClr val="76923C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DLJP</a:t>
            </a:r>
            <a:r>
              <a:rPr b="0" i="0" lang="ja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教育プログラム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プロジェクト</a:t>
            </a:r>
          </a:p>
          <a:p>
            <a:pPr lvl="0">
              <a:spcBef>
                <a:spcPts val="0"/>
              </a:spcBef>
              <a:buNone/>
            </a:pPr>
            <a:r>
              <a:rPr lang="ja"/>
              <a:t>ベース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/>
        </p:nvSpPr>
        <p:spPr>
          <a:xfrm>
            <a:off x="3634338" y="2987225"/>
            <a:ext cx="1875300" cy="18753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プロジェクト / チーム</a:t>
            </a:r>
          </a:p>
        </p:txBody>
      </p:sp>
      <p:pic>
        <p:nvPicPr>
          <p:cNvPr id="1105" name="Shape 1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313" y="33149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Shape 1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397" y="1359426"/>
            <a:ext cx="959500" cy="9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Shape 1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825" y="13057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Shape 1108"/>
          <p:cNvSpPr/>
          <p:nvPr/>
        </p:nvSpPr>
        <p:spPr>
          <a:xfrm>
            <a:off x="6377538" y="2987225"/>
            <a:ext cx="1875300" cy="18753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9" name="Shape 1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513" y="33149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Shape 1110"/>
          <p:cNvSpPr/>
          <p:nvPr/>
        </p:nvSpPr>
        <p:spPr>
          <a:xfrm>
            <a:off x="797763" y="2987225"/>
            <a:ext cx="1875300" cy="18753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1" name="Shape 1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38" y="3314950"/>
            <a:ext cx="12192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2" name="Shape 1112"/>
          <p:cNvGrpSpPr/>
          <p:nvPr/>
        </p:nvGrpSpPr>
        <p:grpSpPr>
          <a:xfrm rot="-5400000">
            <a:off x="1539919" y="2316904"/>
            <a:ext cx="458100" cy="509700"/>
            <a:chOff x="6368444" y="1038504"/>
            <a:chExt cx="458100" cy="509700"/>
          </a:xfrm>
        </p:grpSpPr>
        <p:sp>
          <p:nvSpPr>
            <p:cNvPr id="1113" name="Shape 1113"/>
            <p:cNvSpPr/>
            <p:nvPr/>
          </p:nvSpPr>
          <p:spPr>
            <a:xfrm rot="5400000">
              <a:off x="6418844" y="1140504"/>
              <a:ext cx="509700" cy="3057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 rot="5400000">
              <a:off x="6266444" y="1140504"/>
              <a:ext cx="509700" cy="3057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5" name="Shape 1115"/>
          <p:cNvSpPr txBox="1"/>
          <p:nvPr/>
        </p:nvSpPr>
        <p:spPr>
          <a:xfrm>
            <a:off x="2797850" y="1207025"/>
            <a:ext cx="62481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b="1" lang="ja" sz="2400"/>
              <a:t>お題：「Deep Learning技術を</a:t>
            </a:r>
            <a:br>
              <a:rPr b="1" lang="ja" sz="2400"/>
            </a:br>
            <a:r>
              <a:rPr b="1" lang="ja" sz="2400"/>
              <a:t>利用したアプリ」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1" lang="ja" sz="2400"/>
              <a:t>企画立案、設計、開発、学習、</a:t>
            </a:r>
            <a:br>
              <a:rPr b="1" lang="ja" sz="2400"/>
            </a:br>
            <a:r>
              <a:rPr b="1" lang="ja" sz="2400"/>
              <a:t>実験、発表 ...</a:t>
            </a:r>
          </a:p>
        </p:txBody>
      </p:sp>
      <p:pic>
        <p:nvPicPr>
          <p:cNvPr id="1116" name="Shape 1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832" y="3084150"/>
            <a:ext cx="638975" cy="6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/>
        </p:nvSpPr>
        <p:spPr>
          <a:xfrm>
            <a:off x="261925" y="374050"/>
            <a:ext cx="8618400" cy="4388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2" name="Shape 1122"/>
          <p:cNvSpPr/>
          <p:nvPr/>
        </p:nvSpPr>
        <p:spPr>
          <a:xfrm flipH="1" rot="10800000">
            <a:off x="262000" y="3006125"/>
            <a:ext cx="8618475" cy="1751275"/>
          </a:xfrm>
          <a:prstGeom prst="flowChartManualOperation">
            <a:avLst/>
          </a:prstGeom>
          <a:solidFill>
            <a:srgbClr val="CFE2F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3" name="Shape 1123"/>
          <p:cNvSpPr/>
          <p:nvPr/>
        </p:nvSpPr>
        <p:spPr>
          <a:xfrm flipH="1" rot="10800000">
            <a:off x="1985675" y="1971900"/>
            <a:ext cx="5171100" cy="1034225"/>
          </a:xfrm>
          <a:prstGeom prst="flowChartManualOperation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/>
        </p:nvSpPr>
        <p:spPr>
          <a:xfrm>
            <a:off x="3019925" y="374050"/>
            <a:ext cx="3102600" cy="1597800"/>
          </a:xfrm>
          <a:prstGeom prst="triangle">
            <a:avLst>
              <a:gd fmla="val 50000" name="adj"/>
            </a:avLst>
          </a:prstGeom>
          <a:solidFill>
            <a:srgbClr val="FFF2CC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5" name="Shape 1125"/>
          <p:cNvSpPr txBox="1"/>
          <p:nvPr/>
        </p:nvSpPr>
        <p:spPr>
          <a:xfrm>
            <a:off x="2688775" y="3613563"/>
            <a:ext cx="3764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ja" sz="3000"/>
              <a:t>全チーム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2688775" y="2068375"/>
            <a:ext cx="3764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ja" sz="2400"/>
              <a:t>ライトニングR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ja" sz="2400"/>
              <a:t>（15 - 20チーム程度）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2688775" y="1077775"/>
            <a:ext cx="3764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ja" sz="2400"/>
              <a:t>最終R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ja" sz="2400"/>
              <a:t>（10チーム程度）</a:t>
            </a:r>
          </a:p>
        </p:txBody>
      </p:sp>
      <p:grpSp>
        <p:nvGrpSpPr>
          <p:cNvPr id="1128" name="Shape 1128"/>
          <p:cNvGrpSpPr/>
          <p:nvPr/>
        </p:nvGrpSpPr>
        <p:grpSpPr>
          <a:xfrm>
            <a:off x="5817719" y="918104"/>
            <a:ext cx="458100" cy="509700"/>
            <a:chOff x="6368444" y="1038504"/>
            <a:chExt cx="458100" cy="509700"/>
          </a:xfrm>
        </p:grpSpPr>
        <p:sp>
          <p:nvSpPr>
            <p:cNvPr id="1129" name="Shape 1129"/>
            <p:cNvSpPr/>
            <p:nvPr/>
          </p:nvSpPr>
          <p:spPr>
            <a:xfrm rot="5400000">
              <a:off x="6418844" y="1140504"/>
              <a:ext cx="509700" cy="3057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 rot="5400000">
              <a:off x="6266444" y="1140504"/>
              <a:ext cx="509700" cy="3057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Shape 1131"/>
          <p:cNvSpPr txBox="1"/>
          <p:nvPr/>
        </p:nvSpPr>
        <p:spPr>
          <a:xfrm>
            <a:off x="6337675" y="820600"/>
            <a:ext cx="28062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ja" sz="1800"/>
              <a:t>最終プレゼンテーション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ja" sz="1800"/>
              <a:t>優秀賞・最優秀賞</a:t>
            </a:r>
          </a:p>
        </p:txBody>
      </p:sp>
      <p:grpSp>
        <p:nvGrpSpPr>
          <p:cNvPr id="1132" name="Shape 1132"/>
          <p:cNvGrpSpPr/>
          <p:nvPr/>
        </p:nvGrpSpPr>
        <p:grpSpPr>
          <a:xfrm rot="-8100000">
            <a:off x="1414473" y="2409102"/>
            <a:ext cx="458096" cy="509695"/>
            <a:chOff x="6368444" y="1038504"/>
            <a:chExt cx="458100" cy="509700"/>
          </a:xfrm>
        </p:grpSpPr>
        <p:sp>
          <p:nvSpPr>
            <p:cNvPr id="1133" name="Shape 1133"/>
            <p:cNvSpPr/>
            <p:nvPr/>
          </p:nvSpPr>
          <p:spPr>
            <a:xfrm rot="5400000">
              <a:off x="6418844" y="1140504"/>
              <a:ext cx="509700" cy="3057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 rot="5400000">
              <a:off x="6266444" y="1140504"/>
              <a:ext cx="509700" cy="3057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Shape 1135"/>
          <p:cNvSpPr txBox="1"/>
          <p:nvPr/>
        </p:nvSpPr>
        <p:spPr>
          <a:xfrm>
            <a:off x="64150" y="1485075"/>
            <a:ext cx="28062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ja" sz="1800"/>
              <a:t>ポスターセッション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ja" sz="1800"/>
              <a:t>優秀ポスター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ja" sz="1800"/>
              <a:t>最優秀ポスター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注意・アナウンス</a:t>
            </a:r>
          </a:p>
        </p:txBody>
      </p:sp>
      <p:sp>
        <p:nvSpPr>
          <p:cNvPr id="1141" name="Shape 114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ja" sz="2400"/>
              <a:t>GPUマシンの貸与（予定）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ja" sz="2400"/>
              <a:t>GeForce1070 (8GB Mem, 1920 コア)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ja" sz="2400"/>
              <a:t>プロジェクト用iLect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ja" sz="2400"/>
              <a:t>貸与マシンには限りがあるので</a:t>
            </a:r>
            <a:br>
              <a:rPr lang="ja" sz="2400"/>
            </a:br>
            <a:r>
              <a:rPr lang="ja" sz="2400"/>
              <a:t>好進捗のプロジェクト優先</a:t>
            </a:r>
          </a:p>
          <a:p>
            <a:pPr indent="-381000" lvl="0" marL="4572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ja" sz="2400" u="sng">
                <a:solidFill>
                  <a:srgbClr val="FF0000"/>
                </a:solidFill>
              </a:rPr>
              <a:t>授業中には開発する時間</a:t>
            </a:r>
            <a:br>
              <a:rPr lang="ja" sz="2400" u="sng">
                <a:solidFill>
                  <a:srgbClr val="FF0000"/>
                </a:solidFill>
              </a:rPr>
            </a:br>
            <a:r>
              <a:rPr lang="ja" sz="2400" u="sng">
                <a:solidFill>
                  <a:srgbClr val="FF0000"/>
                </a:solidFill>
              </a:rPr>
              <a:t>はほとんどありません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ja" sz="2400">
                <a:solidFill>
                  <a:srgbClr val="000000"/>
                </a:solidFill>
              </a:rPr>
              <a:t>宿題無し → プロジェクト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142" name="Shape 1142"/>
          <p:cNvSpPr/>
          <p:nvPr/>
        </p:nvSpPr>
        <p:spPr>
          <a:xfrm>
            <a:off x="7142975" y="3144025"/>
            <a:ext cx="1875300" cy="18753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3" name="Shape 1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950" y="34717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950" y="34717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Shape 1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238" y="4136875"/>
            <a:ext cx="1006625" cy="1006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Shape 1146"/>
          <p:cNvGrpSpPr/>
          <p:nvPr/>
        </p:nvGrpSpPr>
        <p:grpSpPr>
          <a:xfrm>
            <a:off x="6684869" y="3826504"/>
            <a:ext cx="458100" cy="509700"/>
            <a:chOff x="6368444" y="1038504"/>
            <a:chExt cx="458100" cy="509700"/>
          </a:xfrm>
        </p:grpSpPr>
        <p:sp>
          <p:nvSpPr>
            <p:cNvPr id="1147" name="Shape 1147"/>
            <p:cNvSpPr/>
            <p:nvPr/>
          </p:nvSpPr>
          <p:spPr>
            <a:xfrm rot="5400000">
              <a:off x="6418844" y="1140504"/>
              <a:ext cx="509700" cy="3057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 rot="5400000">
              <a:off x="6266444" y="1140504"/>
              <a:ext cx="509700" cy="305700"/>
            </a:xfrm>
            <a:prstGeom prst="triangle">
              <a:avLst>
                <a:gd fmla="val 50000" name="adj"/>
              </a:avLst>
            </a:prstGeom>
            <a:solidFill>
              <a:srgbClr val="538CD5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成績評価</a:t>
            </a:r>
          </a:p>
        </p:txBody>
      </p:sp>
      <p:sp>
        <p:nvSpPr>
          <p:cNvPr id="1154" name="Shape 1154"/>
          <p:cNvSpPr txBox="1"/>
          <p:nvPr>
            <p:ph idx="1" type="body"/>
          </p:nvPr>
        </p:nvSpPr>
        <p:spPr>
          <a:xfrm>
            <a:off x="6096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82600" lvl="0" marL="457200">
              <a:spcBef>
                <a:spcPts val="0"/>
              </a:spcBef>
              <a:buSzPct val="100000"/>
              <a:buAutoNum type="arabicPeriod"/>
            </a:pPr>
            <a:r>
              <a:rPr lang="ja" sz="4000"/>
              <a:t>出席</a:t>
            </a:r>
          </a:p>
          <a:p>
            <a:pPr indent="-482600" lvl="0" marL="457200">
              <a:spcBef>
                <a:spcPts val="0"/>
              </a:spcBef>
              <a:buSzPct val="100000"/>
              <a:buAutoNum type="arabicPeriod"/>
            </a:pPr>
            <a:r>
              <a:rPr lang="ja" sz="4000"/>
              <a:t>プロジェクトへのコミット状況</a:t>
            </a:r>
          </a:p>
          <a:p>
            <a:pPr indent="-482600" lvl="0" marL="457200">
              <a:spcBef>
                <a:spcPts val="0"/>
              </a:spcBef>
              <a:buSzPct val="100000"/>
              <a:buAutoNum type="arabicPeriod"/>
            </a:pPr>
            <a:r>
              <a:rPr lang="ja" sz="4000"/>
              <a:t>最終プレゼンテーション</a:t>
            </a:r>
            <a:br>
              <a:rPr lang="ja" sz="4000"/>
            </a:br>
            <a:r>
              <a:rPr lang="ja" sz="4000"/>
              <a:t> / ポスター発表（チーム点）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 txBox="1"/>
          <p:nvPr/>
        </p:nvSpPr>
        <p:spPr>
          <a:xfrm>
            <a:off x="1532550" y="3886475"/>
            <a:ext cx="5991600" cy="1062900"/>
          </a:xfrm>
          <a:prstGeom prst="rect">
            <a:avLst/>
          </a:prstGeom>
          <a:solidFill>
            <a:srgbClr val="CC4125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ja" sz="2100">
                <a:solidFill>
                  <a:schemeClr val="lt1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「実践力」の強化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ja" sz="2100">
                <a:solidFill>
                  <a:schemeClr val="lt1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高度な画像処理、生成モデル、強化学習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ja" sz="2100">
                <a:solidFill>
                  <a:schemeClr val="lt1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GPU・大規模データ</a:t>
            </a:r>
          </a:p>
        </p:txBody>
      </p:sp>
      <p:graphicFrame>
        <p:nvGraphicFramePr>
          <p:cNvPr id="1160" name="Shape 1160"/>
          <p:cNvGraphicFramePr/>
          <p:nvPr/>
        </p:nvGraphicFramePr>
        <p:xfrm>
          <a:off x="11355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{E3C027E4-9C4C-4C4D-9DAF-ED56C62DDE10}</a:tableStyleId>
              </a:tblPr>
              <a:tblGrid>
                <a:gridCol w="738800"/>
                <a:gridCol w="2095675"/>
                <a:gridCol w="1568025"/>
              </a:tblGrid>
              <a:tr h="25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Chap.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トピック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演習・宿題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</a:tr>
              <a:tr h="25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Introduction / Guidance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 algn="ctr">
                        <a:spcBef>
                          <a:spcPts val="0"/>
                        </a:spcBef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高度な画像処理１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VGG、Caffe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強化学習１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ChainerRL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生成モデル１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生成モデル基礎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大規模データ・GPU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GPU、DB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チーム開発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チーム開発基礎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1" name="Shape 1161"/>
          <p:cNvGraphicFramePr/>
          <p:nvPr/>
        </p:nvGraphicFramePr>
        <p:xfrm>
          <a:off x="4618375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{E3C027E4-9C4C-4C4D-9DAF-ED56C62DDE10}</a:tableStyleId>
              </a:tblPr>
              <a:tblGrid>
                <a:gridCol w="764450"/>
                <a:gridCol w="1948950"/>
                <a:gridCol w="1612150"/>
              </a:tblGrid>
              <a:tr h="25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Chap.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トピック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演習・宿題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</a:tr>
              <a:tr h="25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高度な画像処理２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Semantic Seg.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8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強化学習２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価値関数ベース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8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生成モデル２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VAE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8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10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高度な画像処理３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TBA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8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強化学習３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</a:rPr>
                        <a:t>方策関数ベース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8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12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生成モデル３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/>
                        <a:t>GAN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162" name="Shape 11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カリキュラム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高度な画像処理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Shape 1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5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Shape 1173"/>
          <p:cNvSpPr txBox="1"/>
          <p:nvPr/>
        </p:nvSpPr>
        <p:spPr>
          <a:xfrm>
            <a:off x="6876256" y="4731990"/>
            <a:ext cx="2267700" cy="3240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中山英樹先生資料より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強化学習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219200"/>
            <a:ext cx="18192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275" y="1219200"/>
            <a:ext cx="19050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275" y="1252538"/>
            <a:ext cx="18192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750" y="1219200"/>
            <a:ext cx="18192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663" y="2524125"/>
            <a:ext cx="18192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4138" y="2524125"/>
            <a:ext cx="18192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6275" y="2490775"/>
            <a:ext cx="19050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1750" y="2524125"/>
            <a:ext cx="18192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/>
        </p:nvSpPr>
        <p:spPr>
          <a:xfrm>
            <a:off x="5364125" y="4647075"/>
            <a:ext cx="378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ja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from </a:t>
            </a:r>
            <a:r>
              <a:rPr lang="ja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deepbootcamp.io</a:t>
            </a:r>
          </a:p>
        </p:txBody>
      </p:sp>
      <p:pic>
        <p:nvPicPr>
          <p:cNvPr id="1184" name="Shape 1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5" y="2560574"/>
            <a:ext cx="2275300" cy="22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Shape 1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250" y="2546200"/>
            <a:ext cx="2225750" cy="217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Shape 1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763" y="547136"/>
            <a:ext cx="4126288" cy="379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Shape 1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275" y="188897"/>
            <a:ext cx="2275300" cy="223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Shape 11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4250" y="188900"/>
            <a:ext cx="2225749" cy="22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ja" sz="3959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Preferred Networksの講師陣</a:t>
            </a:r>
          </a:p>
        </p:txBody>
      </p:sp>
      <p:pic>
        <p:nvPicPr>
          <p:cNvPr id="1194" name="Shape 119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950587" y="1825825"/>
            <a:ext cx="2530200" cy="2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Shape 1195"/>
          <p:cNvPicPr preferRelativeResize="0"/>
          <p:nvPr/>
        </p:nvPicPr>
        <p:blipFill rotWithShape="1">
          <a:blip r:embed="rId4">
            <a:alphaModFix/>
          </a:blip>
          <a:srcRect b="0" l="0" r="50000" t="0"/>
          <a:stretch/>
        </p:blipFill>
        <p:spPr>
          <a:xfrm>
            <a:off x="5877353" y="1825825"/>
            <a:ext cx="2530200" cy="2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Shape 1196"/>
          <p:cNvPicPr preferRelativeResize="0"/>
          <p:nvPr/>
        </p:nvPicPr>
        <p:blipFill rotWithShape="1">
          <a:blip r:embed="rId5">
            <a:alphaModFix/>
          </a:blip>
          <a:srcRect b="0" l="21365" r="28635" t="0"/>
          <a:stretch/>
        </p:blipFill>
        <p:spPr>
          <a:xfrm>
            <a:off x="3442951" y="1825825"/>
            <a:ext cx="2530200" cy="2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Shape 1197"/>
          <p:cNvSpPr/>
          <p:nvPr/>
        </p:nvSpPr>
        <p:spPr>
          <a:xfrm>
            <a:off x="2393082" y="4029912"/>
            <a:ext cx="4572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YASUHIRO FUJITA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</a:p>
        </p:txBody>
      </p:sp>
      <p:sp>
        <p:nvSpPr>
          <p:cNvPr id="1198" name="Shape 1198"/>
          <p:cNvSpPr/>
          <p:nvPr/>
        </p:nvSpPr>
        <p:spPr>
          <a:xfrm>
            <a:off x="4903440" y="3994050"/>
            <a:ext cx="4572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EIICHI MATSUMOTO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RESEARCHER</a:t>
            </a:r>
          </a:p>
        </p:txBody>
      </p:sp>
      <p:sp>
        <p:nvSpPr>
          <p:cNvPr id="1199" name="Shape 1199"/>
          <p:cNvSpPr/>
          <p:nvPr/>
        </p:nvSpPr>
        <p:spPr>
          <a:xfrm>
            <a:off x="-161739" y="4031218"/>
            <a:ext cx="4572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KENTA OONO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生成モデル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Shape 1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000" y="2840650"/>
            <a:ext cx="6050000" cy="23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Shape 1210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1" name="Shape 1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53590" cy="2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Shape 1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650" y="3080550"/>
            <a:ext cx="2052672" cy="20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Shape 1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97100"/>
            <a:ext cx="5389658" cy="21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Shape 1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2200" y="0"/>
            <a:ext cx="4333069" cy="30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生成モデル</a:t>
            </a:r>
          </a:p>
        </p:txBody>
      </p:sp>
      <p:pic>
        <p:nvPicPr>
          <p:cNvPr id="1220" name="Shape 1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50" y="1445675"/>
            <a:ext cx="1498375" cy="16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Shape 1221"/>
          <p:cNvSpPr txBox="1"/>
          <p:nvPr/>
        </p:nvSpPr>
        <p:spPr>
          <a:xfrm>
            <a:off x="2271025" y="1521875"/>
            <a:ext cx="55941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ja" sz="2400"/>
              <a:t>佐藤一誠先生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ja" sz="2400"/>
              <a:t>AIP杉山先生と共同で研究室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ja" sz="2400"/>
              <a:t>日本では生成モデルの第一人者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3245100" y="3390000"/>
            <a:ext cx="55941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ja" sz="2400"/>
              <a:t>鈴木雅大（松尾研究室）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ja" sz="2400"/>
              <a:t>Deep Learning</a:t>
            </a:r>
            <a:r>
              <a:rPr lang="ja" sz="2400"/>
              <a:t>講座の設立メンバー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ja" sz="2400"/>
              <a:t>FacialVAE, Tars作者</a:t>
            </a:r>
          </a:p>
        </p:txBody>
      </p:sp>
      <p:pic>
        <p:nvPicPr>
          <p:cNvPr id="1223" name="Shape 1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900" y="3267725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今後のスケジュール</a:t>
            </a:r>
          </a:p>
        </p:txBody>
      </p:sp>
      <p:graphicFrame>
        <p:nvGraphicFramePr>
          <p:cNvPr id="1229" name="Shape 1229"/>
          <p:cNvGraphicFramePr/>
          <p:nvPr/>
        </p:nvGraphicFramePr>
        <p:xfrm>
          <a:off x="397025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{E3C027E4-9C4C-4C4D-9DAF-ED56C62DDE10}</a:tableStyleId>
              </a:tblPr>
              <a:tblGrid>
                <a:gridCol w="2429500"/>
                <a:gridCol w="1165900"/>
                <a:gridCol w="4905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ja" sz="3000"/>
                        <a:t>日付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ja" sz="3000"/>
                        <a:t>曜日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ja" sz="3000"/>
                        <a:t>予定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 sz="3000"/>
                        <a:t>2017/09/25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 sz="3000"/>
                        <a:t>火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ja" sz="3000"/>
                        <a:t>第一回授業（</a:t>
                      </a:r>
                      <a:r>
                        <a:rPr lang="ja" sz="3000"/>
                        <a:t>本日）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ja" sz="3000">
                          <a:solidFill>
                            <a:schemeClr val="dk1"/>
                          </a:solidFill>
                        </a:rPr>
                        <a:t>2017/09/29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 sz="3000"/>
                        <a:t>金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ja" sz="3000">
                          <a:solidFill>
                            <a:schemeClr val="dk1"/>
                          </a:solidFill>
                        </a:rPr>
                        <a:t>受講申請締め切り（正午</a:t>
                      </a:r>
                      <a:r>
                        <a:rPr lang="ja" sz="3000">
                          <a:solidFill>
                            <a:schemeClr val="dk1"/>
                          </a:solidFill>
                        </a:rPr>
                        <a:t>）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 sz="3000"/>
                        <a:t>2017/10/02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 sz="3000"/>
                        <a:t>月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ja" sz="3000"/>
                        <a:t>受講許可通達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ja" sz="3000">
                          <a:solidFill>
                            <a:schemeClr val="dk1"/>
                          </a:solidFill>
                        </a:rPr>
                        <a:t>2017/10/03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ja" sz="3000"/>
                        <a:t>火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ja" sz="3000">
                          <a:solidFill>
                            <a:schemeClr val="dk1"/>
                          </a:solidFill>
                        </a:rPr>
                        <a:t>第二回授業（演習開始）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Agenda</a:t>
            </a:r>
          </a:p>
        </p:txBody>
      </p:sp>
      <p:sp>
        <p:nvSpPr>
          <p:cNvPr id="1235" name="Shape 12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ja" sz="4800">
                <a:solidFill>
                  <a:srgbClr val="000000"/>
                </a:solidFill>
              </a:rPr>
              <a:t>Deep Learning講座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ja" sz="4800"/>
              <a:t>春学期の振り返り</a:t>
            </a:r>
          </a:p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ja" sz="4800">
                <a:solidFill>
                  <a:srgbClr val="000000"/>
                </a:solidFill>
              </a:rPr>
              <a:t>秋学期説明</a:t>
            </a:r>
          </a:p>
          <a:p>
            <a:pPr indent="-533400" lvl="0" marL="4572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ja" sz="4800">
                <a:solidFill>
                  <a:srgbClr val="FF0000"/>
                </a:solidFill>
              </a:rPr>
              <a:t>まとめ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まとめ</a:t>
            </a:r>
          </a:p>
        </p:txBody>
      </p:sp>
      <p:sp>
        <p:nvSpPr>
          <p:cNvPr id="1241" name="Shape 1241"/>
          <p:cNvSpPr txBox="1"/>
          <p:nvPr>
            <p:ph idx="1" type="body"/>
          </p:nvPr>
        </p:nvSpPr>
        <p:spPr>
          <a:xfrm>
            <a:off x="457200" y="1235299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ja" sz="2400"/>
              <a:t>テーマ：「実践力」の強化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ja" sz="2400"/>
              <a:t>春学期カバーできなかったトピック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ja" sz="2400"/>
              <a:t>高度な画像処理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ja" sz="2400"/>
              <a:t>強化学習</a:t>
            </a:r>
          </a:p>
          <a:p>
            <a:pPr indent="-381000" lvl="1" marL="914400">
              <a:spcBef>
                <a:spcPts val="0"/>
              </a:spcBef>
              <a:buSzPct val="100000"/>
            </a:pPr>
            <a:r>
              <a:rPr lang="ja" sz="2400"/>
              <a:t>生成モデル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ja" sz="2400"/>
              <a:t>プロジェクト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ja" sz="2400"/>
              <a:t>計算機環境などのサポート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ja" sz="2400"/>
              <a:t>イベント形式の最終発表会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ja" sz="2400"/>
              <a:t>基礎講座・応用講座修了生には修了証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注意事項</a:t>
            </a:r>
          </a:p>
        </p:txBody>
      </p:sp>
      <p:sp>
        <p:nvSpPr>
          <p:cNvPr id="1247" name="Shape 124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ja" sz="3600"/>
              <a:t>プロジェクトに取り組むには</a:t>
            </a:r>
            <a:br>
              <a:rPr lang="ja" sz="3600"/>
            </a:br>
            <a:r>
              <a:rPr lang="ja" sz="3600"/>
              <a:t>相応に時間を要します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ja" sz="3600"/>
              <a:t>出席点も修了証発行の条件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ja" sz="3600"/>
              <a:t>ノートパソコンを持参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ja" sz="3600"/>
              <a:t>４回欠席でアカウント停止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大事なアナウンス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ja"/>
              <a:t>受講申請（金曜日正午）</a:t>
            </a:r>
          </a:p>
          <a:p>
            <a:pPr lvl="0" rtl="0">
              <a:spcBef>
                <a:spcPts val="0"/>
              </a:spcBef>
              <a:buNone/>
            </a:pPr>
            <a:r>
              <a:rPr lang="ja"/>
              <a:t>DL基礎 / 先端I修了者</a:t>
            </a:r>
          </a:p>
          <a:p>
            <a:pPr lvl="0" rtl="0">
              <a:spcBef>
                <a:spcPts val="0"/>
              </a:spcBef>
              <a:buNone/>
            </a:pPr>
            <a:r>
              <a:rPr lang="ja"/>
              <a:t>秋学期の説明をしっかり聞く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3" name="Shape 333"/>
          <p:cNvGraphicFramePr/>
          <p:nvPr/>
        </p:nvGraphicFramePr>
        <p:xfrm>
          <a:off x="368700" y="1005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{E3C027E4-9C4C-4C4D-9DAF-ED56C62DDE10}</a:tableStyleId>
              </a:tblPr>
              <a:tblGrid>
                <a:gridCol w="734675"/>
                <a:gridCol w="1528175"/>
                <a:gridCol w="1528175"/>
                <a:gridCol w="1528175"/>
                <a:gridCol w="1528175"/>
                <a:gridCol w="1528175"/>
              </a:tblGrid>
              <a:tr h="55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2015/10 -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2016/04</a:t>
                      </a:r>
                      <a:r>
                        <a:rPr b="1" lang="ja">
                          <a:solidFill>
                            <a:schemeClr val="dk1"/>
                          </a:solidFill>
                        </a:rPr>
                        <a:t>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2016/10</a:t>
                      </a:r>
                      <a:r>
                        <a:rPr b="1" lang="ja">
                          <a:solidFill>
                            <a:schemeClr val="dk1"/>
                          </a:solidFill>
                        </a:rPr>
                        <a:t>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2017/04</a:t>
                      </a:r>
                      <a:r>
                        <a:rPr b="1" lang="ja">
                          <a:solidFill>
                            <a:schemeClr val="dk1"/>
                          </a:solidFill>
                        </a:rPr>
                        <a:t>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>
                          <a:solidFill>
                            <a:schemeClr val="dk1"/>
                          </a:solidFill>
                        </a:rPr>
                        <a:t>2017/10 -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282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授業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31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組織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4" name="Shape 334"/>
          <p:cNvSpPr/>
          <p:nvPr/>
        </p:nvSpPr>
        <p:spPr>
          <a:xfrm>
            <a:off x="2669930" y="2182700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先端人工知能論I</a:t>
            </a:r>
          </a:p>
        </p:txBody>
      </p:sp>
      <p:sp>
        <p:nvSpPr>
          <p:cNvPr id="335" name="Shape 335"/>
          <p:cNvSpPr/>
          <p:nvPr/>
        </p:nvSpPr>
        <p:spPr>
          <a:xfrm>
            <a:off x="2770375" y="4032325"/>
            <a:ext cx="1239300" cy="5127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ja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寄付講座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ja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立ち上げ</a:t>
            </a:r>
          </a:p>
        </p:txBody>
      </p:sp>
      <p:sp>
        <p:nvSpPr>
          <p:cNvPr id="336" name="Shape 336"/>
          <p:cNvSpPr/>
          <p:nvPr/>
        </p:nvSpPr>
        <p:spPr>
          <a:xfrm>
            <a:off x="1140404" y="1628650"/>
            <a:ext cx="1453200" cy="512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基礎講座</a:t>
            </a:r>
          </a:p>
        </p:txBody>
      </p:sp>
      <p:sp>
        <p:nvSpPr>
          <p:cNvPr id="337" name="Shape 337"/>
          <p:cNvSpPr/>
          <p:nvPr/>
        </p:nvSpPr>
        <p:spPr>
          <a:xfrm>
            <a:off x="4198491" y="2716100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先端人工知能論II</a:t>
            </a:r>
          </a:p>
        </p:txBody>
      </p:sp>
      <p:sp>
        <p:nvSpPr>
          <p:cNvPr id="338" name="Shape 338"/>
          <p:cNvSpPr/>
          <p:nvPr/>
        </p:nvSpPr>
        <p:spPr>
          <a:xfrm>
            <a:off x="4198491" y="1667375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Learning基礎講座</a:t>
            </a:r>
          </a:p>
        </p:txBody>
      </p:sp>
      <p:sp>
        <p:nvSpPr>
          <p:cNvPr id="339" name="Shape 339"/>
          <p:cNvSpPr/>
          <p:nvPr/>
        </p:nvSpPr>
        <p:spPr>
          <a:xfrm>
            <a:off x="5727066" y="1672461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Learning基礎講座</a:t>
            </a:r>
          </a:p>
        </p:txBody>
      </p:sp>
      <p:sp>
        <p:nvSpPr>
          <p:cNvPr id="340" name="Shape 340"/>
          <p:cNvSpPr/>
          <p:nvPr/>
        </p:nvSpPr>
        <p:spPr>
          <a:xfrm>
            <a:off x="5727080" y="2182700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先端人工知能論I</a:t>
            </a:r>
          </a:p>
        </p:txBody>
      </p:sp>
      <p:sp>
        <p:nvSpPr>
          <p:cNvPr id="341" name="Shape 341"/>
          <p:cNvSpPr/>
          <p:nvPr/>
        </p:nvSpPr>
        <p:spPr>
          <a:xfrm>
            <a:off x="7255641" y="2716100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先端人工知能論II</a:t>
            </a:r>
          </a:p>
        </p:txBody>
      </p:sp>
      <p:sp>
        <p:nvSpPr>
          <p:cNvPr id="342" name="Shape 342"/>
          <p:cNvSpPr/>
          <p:nvPr/>
        </p:nvSpPr>
        <p:spPr>
          <a:xfrm>
            <a:off x="7251066" y="3262329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Learning応用講座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/>
          <p:nvPr>
            <p:ph type="title"/>
          </p:nvPr>
        </p:nvSpPr>
        <p:spPr>
          <a:xfrm>
            <a:off x="457200" y="2139702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ハードですが</a:t>
            </a:r>
          </a:p>
          <a:p>
            <a:pPr lvl="0" rtl="0">
              <a:spcBef>
                <a:spcPts val="0"/>
              </a:spcBef>
              <a:buNone/>
            </a:pPr>
            <a:r>
              <a:rPr lang="ja"/>
              <a:t>がんばってください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Shape 348"/>
          <p:cNvGraphicFramePr/>
          <p:nvPr/>
        </p:nvGraphicFramePr>
        <p:xfrm>
          <a:off x="368700" y="1005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{E3C027E4-9C4C-4C4D-9DAF-ED56C62DDE10}</a:tableStyleId>
              </a:tblPr>
              <a:tblGrid>
                <a:gridCol w="734675"/>
                <a:gridCol w="1528175"/>
                <a:gridCol w="1528175"/>
                <a:gridCol w="1528175"/>
                <a:gridCol w="1528175"/>
                <a:gridCol w="1528175"/>
              </a:tblGrid>
              <a:tr h="55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2015/10 -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2016/04</a:t>
                      </a:r>
                      <a:r>
                        <a:rPr b="1" lang="ja">
                          <a:solidFill>
                            <a:schemeClr val="dk1"/>
                          </a:solidFill>
                        </a:rPr>
                        <a:t>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2016/10</a:t>
                      </a:r>
                      <a:r>
                        <a:rPr b="1" lang="ja">
                          <a:solidFill>
                            <a:schemeClr val="dk1"/>
                          </a:solidFill>
                        </a:rPr>
                        <a:t>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2017/04</a:t>
                      </a:r>
                      <a:r>
                        <a:rPr b="1" lang="ja">
                          <a:solidFill>
                            <a:schemeClr val="dk1"/>
                          </a:solidFill>
                        </a:rPr>
                        <a:t>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>
                          <a:solidFill>
                            <a:schemeClr val="dk1"/>
                          </a:solidFill>
                        </a:rPr>
                        <a:t>2017/10 -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282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授業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31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ja"/>
                        <a:t>組織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9" name="Shape 349"/>
          <p:cNvSpPr/>
          <p:nvPr/>
        </p:nvSpPr>
        <p:spPr>
          <a:xfrm>
            <a:off x="2669930" y="2182700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先端人工知能論I</a:t>
            </a:r>
          </a:p>
        </p:txBody>
      </p:sp>
      <p:sp>
        <p:nvSpPr>
          <p:cNvPr id="350" name="Shape 350"/>
          <p:cNvSpPr/>
          <p:nvPr/>
        </p:nvSpPr>
        <p:spPr>
          <a:xfrm>
            <a:off x="2770375" y="4032325"/>
            <a:ext cx="1239300" cy="5127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ja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寄付講座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ja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立ち上げ</a:t>
            </a:r>
          </a:p>
        </p:txBody>
      </p:sp>
      <p:sp>
        <p:nvSpPr>
          <p:cNvPr id="351" name="Shape 351"/>
          <p:cNvSpPr/>
          <p:nvPr/>
        </p:nvSpPr>
        <p:spPr>
          <a:xfrm>
            <a:off x="1140404" y="1628650"/>
            <a:ext cx="1453200" cy="512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基礎講座</a:t>
            </a:r>
          </a:p>
        </p:txBody>
      </p:sp>
      <p:sp>
        <p:nvSpPr>
          <p:cNvPr id="352" name="Shape 352"/>
          <p:cNvSpPr/>
          <p:nvPr/>
        </p:nvSpPr>
        <p:spPr>
          <a:xfrm>
            <a:off x="4198491" y="2716100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先端人工知能論II</a:t>
            </a:r>
          </a:p>
        </p:txBody>
      </p:sp>
      <p:sp>
        <p:nvSpPr>
          <p:cNvPr id="353" name="Shape 353"/>
          <p:cNvSpPr/>
          <p:nvPr/>
        </p:nvSpPr>
        <p:spPr>
          <a:xfrm>
            <a:off x="4198491" y="1667375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Learning基礎講座</a:t>
            </a:r>
          </a:p>
        </p:txBody>
      </p:sp>
      <p:sp>
        <p:nvSpPr>
          <p:cNvPr id="354" name="Shape 354"/>
          <p:cNvSpPr/>
          <p:nvPr/>
        </p:nvSpPr>
        <p:spPr>
          <a:xfrm>
            <a:off x="5727066" y="1672461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Learning基礎講座</a:t>
            </a:r>
          </a:p>
        </p:txBody>
      </p:sp>
      <p:sp>
        <p:nvSpPr>
          <p:cNvPr id="355" name="Shape 355"/>
          <p:cNvSpPr/>
          <p:nvPr/>
        </p:nvSpPr>
        <p:spPr>
          <a:xfrm>
            <a:off x="5727080" y="2182700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先端人工知能論I</a:t>
            </a:r>
          </a:p>
        </p:txBody>
      </p:sp>
      <p:sp>
        <p:nvSpPr>
          <p:cNvPr id="356" name="Shape 356"/>
          <p:cNvSpPr/>
          <p:nvPr/>
        </p:nvSpPr>
        <p:spPr>
          <a:xfrm>
            <a:off x="7255641" y="2716100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先端人工知能論II</a:t>
            </a:r>
          </a:p>
        </p:txBody>
      </p:sp>
      <p:sp>
        <p:nvSpPr>
          <p:cNvPr id="357" name="Shape 357"/>
          <p:cNvSpPr/>
          <p:nvPr/>
        </p:nvSpPr>
        <p:spPr>
          <a:xfrm>
            <a:off x="7251066" y="3262329"/>
            <a:ext cx="1453200" cy="428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ja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Deep Learning応用講座</a:t>
            </a:r>
          </a:p>
        </p:txBody>
      </p:sp>
      <p:sp>
        <p:nvSpPr>
          <p:cNvPr id="358" name="Shape 358"/>
          <p:cNvSpPr/>
          <p:nvPr/>
        </p:nvSpPr>
        <p:spPr>
          <a:xfrm>
            <a:off x="7155053" y="919575"/>
            <a:ext cx="1642800" cy="3885000"/>
          </a:xfrm>
          <a:prstGeom prst="roundRect">
            <a:avLst>
              <a:gd fmla="val 6288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